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9" r:id="rId2"/>
    <p:sldId id="256"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62" d="100"/>
          <a:sy n="62" d="100"/>
        </p:scale>
        <p:origin x="52" y="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0E357-4302-4959-9C31-576915A482B8}" type="datetimeFigureOut">
              <a:rPr lang="da-DK" smtClean="0"/>
              <a:t>22-03-2026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5C9D1-AF7A-4DE8-B78A-7D480A543744}" type="slidenum">
              <a:rPr lang="da-DK" smtClean="0"/>
              <a:t>‹nr.›</a:t>
            </a:fld>
            <a:endParaRPr lang="da-DK"/>
          </a:p>
        </p:txBody>
      </p:sp>
    </p:spTree>
    <p:extLst>
      <p:ext uri="{BB962C8B-B14F-4D97-AF65-F5344CB8AC3E}">
        <p14:creationId xmlns:p14="http://schemas.microsoft.com/office/powerpoint/2010/main" val="206061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sz="1200" kern="1200" dirty="0">
                <a:solidFill>
                  <a:schemeClr val="tx1"/>
                </a:solidFill>
                <a:effectLst/>
                <a:latin typeface="+mn-lt"/>
                <a:ea typeface="+mn-ea"/>
                <a:cs typeface="+mn-cs"/>
              </a:rPr>
              <a:t>In total, 200 000 euros is reserved for construction of NBS by City Blues project and 12 000 euros comes from the city’s budget. The cost of planning hours comes from the salary of the municipal team and is funded by the city. </a:t>
            </a:r>
            <a:endParaRPr lang="da-DK"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da-DK"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Reports, data collection and analyses, monitoring is funded through the City Blues project. </a:t>
            </a:r>
            <a:r>
              <a:rPr lang="en-GB" sz="1200" kern="1200">
                <a:solidFill>
                  <a:schemeClr val="tx1"/>
                </a:solidFill>
                <a:effectLst/>
                <a:latin typeface="+mn-lt"/>
                <a:ea typeface="+mn-ea"/>
                <a:cs typeface="+mn-cs"/>
              </a:rPr>
              <a:t>It will confirm that the analyses, information collected, documented, and partnerships developed through City Blues have provided a sufficient foundation for investment and long-term action. </a:t>
            </a:r>
            <a:endParaRPr lang="da-DK"/>
          </a:p>
        </p:txBody>
      </p:sp>
      <p:sp>
        <p:nvSpPr>
          <p:cNvPr id="4" name="Pladsholder til slidenummer 3"/>
          <p:cNvSpPr>
            <a:spLocks noGrp="1"/>
          </p:cNvSpPr>
          <p:nvPr>
            <p:ph type="sldNum" sz="quarter" idx="5"/>
          </p:nvPr>
        </p:nvSpPr>
        <p:spPr/>
        <p:txBody>
          <a:bodyPr/>
          <a:lstStyle/>
          <a:p>
            <a:fld id="{F8B5C9D1-AF7A-4DE8-B78A-7D480A543744}" type="slidenum">
              <a:rPr lang="da-DK" smtClean="0"/>
              <a:t>2</a:t>
            </a:fld>
            <a:endParaRPr lang="da-DK"/>
          </a:p>
        </p:txBody>
      </p:sp>
    </p:spTree>
    <p:extLst>
      <p:ext uri="{BB962C8B-B14F-4D97-AF65-F5344CB8AC3E}">
        <p14:creationId xmlns:p14="http://schemas.microsoft.com/office/powerpoint/2010/main" val="2677921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FE6A1-23B6-4759-AC4F-FD09A0EECA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a:extLst>
              <a:ext uri="{FF2B5EF4-FFF2-40B4-BE49-F238E27FC236}">
                <a16:creationId xmlns:a16="http://schemas.microsoft.com/office/drawing/2014/main" id="{02783EA2-96CD-4FA9-A35F-DDF1F3AD34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a:extLst>
              <a:ext uri="{FF2B5EF4-FFF2-40B4-BE49-F238E27FC236}">
                <a16:creationId xmlns:a16="http://schemas.microsoft.com/office/drawing/2014/main" id="{A57AB18D-1B43-4E0E-8C42-9B61AA18F158}"/>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5" name="Footer Placeholder 4">
            <a:extLst>
              <a:ext uri="{FF2B5EF4-FFF2-40B4-BE49-F238E27FC236}">
                <a16:creationId xmlns:a16="http://schemas.microsoft.com/office/drawing/2014/main" id="{5D45C5DE-B44A-46EB-A7FA-68E1A4571FAC}"/>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8C0C7859-A56F-4334-9245-7E55803B4C53}"/>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20955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FDA9C-1CBD-4BD7-8902-F44E0A4AD891}"/>
              </a:ext>
            </a:extLst>
          </p:cNvPr>
          <p:cNvSpPr>
            <a:spLocks noGrp="1"/>
          </p:cNvSpPr>
          <p:nvPr>
            <p:ph type="title"/>
          </p:nvPr>
        </p:nvSpPr>
        <p:spPr/>
        <p:txBody>
          <a:bodyPr/>
          <a:lstStyle/>
          <a:p>
            <a:r>
              <a:rPr lang="en-US"/>
              <a:t>Click to edit Master title style</a:t>
            </a:r>
            <a:endParaRPr lang="et-EE"/>
          </a:p>
        </p:txBody>
      </p:sp>
      <p:sp>
        <p:nvSpPr>
          <p:cNvPr id="3" name="Vertical Text Placeholder 2">
            <a:extLst>
              <a:ext uri="{FF2B5EF4-FFF2-40B4-BE49-F238E27FC236}">
                <a16:creationId xmlns:a16="http://schemas.microsoft.com/office/drawing/2014/main" id="{B19A2FF5-D7B4-4298-8656-9803586C04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7507A611-6A69-416D-8112-232C4AF30330}"/>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5" name="Footer Placeholder 4">
            <a:extLst>
              <a:ext uri="{FF2B5EF4-FFF2-40B4-BE49-F238E27FC236}">
                <a16:creationId xmlns:a16="http://schemas.microsoft.com/office/drawing/2014/main" id="{1F46DA9B-1EB7-4517-8E45-759DEF03D3A1}"/>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80E420E2-8D00-4567-B1DA-BFB0024E243C}"/>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1680664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AAD61E-3A3F-4EAC-94F9-E7D6733C71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a:extLst>
              <a:ext uri="{FF2B5EF4-FFF2-40B4-BE49-F238E27FC236}">
                <a16:creationId xmlns:a16="http://schemas.microsoft.com/office/drawing/2014/main" id="{2ED422D1-DEDD-4D1C-ADA7-5C51292E5F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DEA05A27-932A-4E4B-9849-4CBEA7ADDAFF}"/>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5" name="Footer Placeholder 4">
            <a:extLst>
              <a:ext uri="{FF2B5EF4-FFF2-40B4-BE49-F238E27FC236}">
                <a16:creationId xmlns:a16="http://schemas.microsoft.com/office/drawing/2014/main" id="{485F9D65-D194-4BC8-B483-1F64296DE3C2}"/>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861E9D52-DD1A-4ABD-8950-B305E0CEE43A}"/>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692501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B9480-5EB8-466E-BED1-F131F347B536}"/>
              </a:ext>
            </a:extLst>
          </p:cNvPr>
          <p:cNvSpPr>
            <a:spLocks noGrp="1"/>
          </p:cNvSpPr>
          <p:nvPr>
            <p:ph type="title"/>
          </p:nvPr>
        </p:nvSpPr>
        <p:spPr/>
        <p:txBody>
          <a:bodyPr/>
          <a:lstStyle/>
          <a:p>
            <a:r>
              <a:rPr lang="en-US"/>
              <a:t>Click to edit Master title style</a:t>
            </a:r>
            <a:endParaRPr lang="et-EE"/>
          </a:p>
        </p:txBody>
      </p:sp>
      <p:sp>
        <p:nvSpPr>
          <p:cNvPr id="3" name="Content Placeholder 2">
            <a:extLst>
              <a:ext uri="{FF2B5EF4-FFF2-40B4-BE49-F238E27FC236}">
                <a16:creationId xmlns:a16="http://schemas.microsoft.com/office/drawing/2014/main" id="{DA41546E-5B1F-419C-9F80-E53FA0F30F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99A647B4-4AE0-4D73-9517-94D7D963EA2E}"/>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5" name="Footer Placeholder 4">
            <a:extLst>
              <a:ext uri="{FF2B5EF4-FFF2-40B4-BE49-F238E27FC236}">
                <a16:creationId xmlns:a16="http://schemas.microsoft.com/office/drawing/2014/main" id="{C646F8EF-AC78-4E5B-B7E3-C70956C04836}"/>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451DD216-432B-492A-93E5-242058C32F1C}"/>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375726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F3C7-68AD-4C7D-86B0-8D73197E6A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a:extLst>
              <a:ext uri="{FF2B5EF4-FFF2-40B4-BE49-F238E27FC236}">
                <a16:creationId xmlns:a16="http://schemas.microsoft.com/office/drawing/2014/main" id="{8061C826-17C6-41D8-8435-9CF5B52662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3F8E53-F448-4D1B-B60D-028B6BF1DE73}"/>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5" name="Footer Placeholder 4">
            <a:extLst>
              <a:ext uri="{FF2B5EF4-FFF2-40B4-BE49-F238E27FC236}">
                <a16:creationId xmlns:a16="http://schemas.microsoft.com/office/drawing/2014/main" id="{9CCD5660-ED9B-45EE-8CBD-09C1901CA095}"/>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595B9928-7696-4F1A-9418-61DD67C4F013}"/>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997220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E775B-A0E0-4001-B4D2-0A7A70C3DC9D}"/>
              </a:ext>
            </a:extLst>
          </p:cNvPr>
          <p:cNvSpPr>
            <a:spLocks noGrp="1"/>
          </p:cNvSpPr>
          <p:nvPr>
            <p:ph type="title"/>
          </p:nvPr>
        </p:nvSpPr>
        <p:spPr/>
        <p:txBody>
          <a:bodyPr/>
          <a:lstStyle/>
          <a:p>
            <a:r>
              <a:rPr lang="en-US"/>
              <a:t>Click to edit Master title style</a:t>
            </a:r>
            <a:endParaRPr lang="et-EE"/>
          </a:p>
        </p:txBody>
      </p:sp>
      <p:sp>
        <p:nvSpPr>
          <p:cNvPr id="3" name="Content Placeholder 2">
            <a:extLst>
              <a:ext uri="{FF2B5EF4-FFF2-40B4-BE49-F238E27FC236}">
                <a16:creationId xmlns:a16="http://schemas.microsoft.com/office/drawing/2014/main" id="{9EB9A035-0969-4420-A383-957C6BE090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a:extLst>
              <a:ext uri="{FF2B5EF4-FFF2-40B4-BE49-F238E27FC236}">
                <a16:creationId xmlns:a16="http://schemas.microsoft.com/office/drawing/2014/main" id="{D384AA12-094A-4C50-B4C1-E312E2B8CA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a:extLst>
              <a:ext uri="{FF2B5EF4-FFF2-40B4-BE49-F238E27FC236}">
                <a16:creationId xmlns:a16="http://schemas.microsoft.com/office/drawing/2014/main" id="{AB57F545-A2D1-4A72-BAFE-D255B9F76938}"/>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6" name="Footer Placeholder 5">
            <a:extLst>
              <a:ext uri="{FF2B5EF4-FFF2-40B4-BE49-F238E27FC236}">
                <a16:creationId xmlns:a16="http://schemas.microsoft.com/office/drawing/2014/main" id="{3C8E5A7D-FBA0-4257-ABF5-2CC468653C62}"/>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D87198E2-3838-4B3E-9889-3089B16CD0D8}"/>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302806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EB1ED-8754-438E-B5BF-B499B8110EA5}"/>
              </a:ext>
            </a:extLst>
          </p:cNvPr>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a:extLst>
              <a:ext uri="{FF2B5EF4-FFF2-40B4-BE49-F238E27FC236}">
                <a16:creationId xmlns:a16="http://schemas.microsoft.com/office/drawing/2014/main" id="{6CEC21D6-52EA-48DC-8909-10DA49EDC5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E0CE05-4D3F-4D5E-8E3D-27780A9C82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a:extLst>
              <a:ext uri="{FF2B5EF4-FFF2-40B4-BE49-F238E27FC236}">
                <a16:creationId xmlns:a16="http://schemas.microsoft.com/office/drawing/2014/main" id="{4CF3FF2A-13DF-4C0D-826C-C9578B6792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86A9E9-7307-4FD0-B41B-9E6371BCA7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a:extLst>
              <a:ext uri="{FF2B5EF4-FFF2-40B4-BE49-F238E27FC236}">
                <a16:creationId xmlns:a16="http://schemas.microsoft.com/office/drawing/2014/main" id="{529FEEBA-66E6-40AC-BEA7-809D4A3EE140}"/>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8" name="Footer Placeholder 7">
            <a:extLst>
              <a:ext uri="{FF2B5EF4-FFF2-40B4-BE49-F238E27FC236}">
                <a16:creationId xmlns:a16="http://schemas.microsoft.com/office/drawing/2014/main" id="{289D6DB4-9F99-413C-82F4-8ABE09D4747F}"/>
              </a:ext>
            </a:extLst>
          </p:cNvPr>
          <p:cNvSpPr>
            <a:spLocks noGrp="1"/>
          </p:cNvSpPr>
          <p:nvPr>
            <p:ph type="ftr" sz="quarter" idx="11"/>
          </p:nvPr>
        </p:nvSpPr>
        <p:spPr/>
        <p:txBody>
          <a:bodyPr/>
          <a:lstStyle/>
          <a:p>
            <a:endParaRPr lang="et-EE"/>
          </a:p>
        </p:txBody>
      </p:sp>
      <p:sp>
        <p:nvSpPr>
          <p:cNvPr id="9" name="Slide Number Placeholder 8">
            <a:extLst>
              <a:ext uri="{FF2B5EF4-FFF2-40B4-BE49-F238E27FC236}">
                <a16:creationId xmlns:a16="http://schemas.microsoft.com/office/drawing/2014/main" id="{630849F1-0CFC-427B-86C7-75CE64EC8117}"/>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3411541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54328-315B-424E-B2D8-1BDCFF925D7A}"/>
              </a:ext>
            </a:extLst>
          </p:cNvPr>
          <p:cNvSpPr>
            <a:spLocks noGrp="1"/>
          </p:cNvSpPr>
          <p:nvPr>
            <p:ph type="title"/>
          </p:nvPr>
        </p:nvSpPr>
        <p:spPr/>
        <p:txBody>
          <a:bodyPr/>
          <a:lstStyle/>
          <a:p>
            <a:r>
              <a:rPr lang="en-US"/>
              <a:t>Click to edit Master title style</a:t>
            </a:r>
            <a:endParaRPr lang="et-EE"/>
          </a:p>
        </p:txBody>
      </p:sp>
      <p:sp>
        <p:nvSpPr>
          <p:cNvPr id="3" name="Date Placeholder 2">
            <a:extLst>
              <a:ext uri="{FF2B5EF4-FFF2-40B4-BE49-F238E27FC236}">
                <a16:creationId xmlns:a16="http://schemas.microsoft.com/office/drawing/2014/main" id="{15DB9058-6E2C-4F52-8FA5-C82BECF1A77D}"/>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4" name="Footer Placeholder 3">
            <a:extLst>
              <a:ext uri="{FF2B5EF4-FFF2-40B4-BE49-F238E27FC236}">
                <a16:creationId xmlns:a16="http://schemas.microsoft.com/office/drawing/2014/main" id="{776763C1-6D73-497E-A2CE-A417C31E66FE}"/>
              </a:ext>
            </a:extLst>
          </p:cNvPr>
          <p:cNvSpPr>
            <a:spLocks noGrp="1"/>
          </p:cNvSpPr>
          <p:nvPr>
            <p:ph type="ftr" sz="quarter" idx="11"/>
          </p:nvPr>
        </p:nvSpPr>
        <p:spPr/>
        <p:txBody>
          <a:bodyPr/>
          <a:lstStyle/>
          <a:p>
            <a:endParaRPr lang="et-EE"/>
          </a:p>
        </p:txBody>
      </p:sp>
      <p:sp>
        <p:nvSpPr>
          <p:cNvPr id="5" name="Slide Number Placeholder 4">
            <a:extLst>
              <a:ext uri="{FF2B5EF4-FFF2-40B4-BE49-F238E27FC236}">
                <a16:creationId xmlns:a16="http://schemas.microsoft.com/office/drawing/2014/main" id="{4C60E65D-1DC6-48D6-BA2B-7AA12AE5EAF6}"/>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434517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CB1E6C-125E-42AC-8DFA-895749F58B95}"/>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3" name="Footer Placeholder 2">
            <a:extLst>
              <a:ext uri="{FF2B5EF4-FFF2-40B4-BE49-F238E27FC236}">
                <a16:creationId xmlns:a16="http://schemas.microsoft.com/office/drawing/2014/main" id="{30A8FAB0-39AC-4EE5-AA0F-8C7166699538}"/>
              </a:ext>
            </a:extLst>
          </p:cNvPr>
          <p:cNvSpPr>
            <a:spLocks noGrp="1"/>
          </p:cNvSpPr>
          <p:nvPr>
            <p:ph type="ftr" sz="quarter" idx="11"/>
          </p:nvPr>
        </p:nvSpPr>
        <p:spPr/>
        <p:txBody>
          <a:bodyPr/>
          <a:lstStyle/>
          <a:p>
            <a:endParaRPr lang="et-EE"/>
          </a:p>
        </p:txBody>
      </p:sp>
      <p:sp>
        <p:nvSpPr>
          <p:cNvPr id="4" name="Slide Number Placeholder 3">
            <a:extLst>
              <a:ext uri="{FF2B5EF4-FFF2-40B4-BE49-F238E27FC236}">
                <a16:creationId xmlns:a16="http://schemas.microsoft.com/office/drawing/2014/main" id="{4299BD59-44CD-4317-A70E-C278B0FCB9C5}"/>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1999662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B08BB-6504-4985-9595-E9DAE1CAF6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a:extLst>
              <a:ext uri="{FF2B5EF4-FFF2-40B4-BE49-F238E27FC236}">
                <a16:creationId xmlns:a16="http://schemas.microsoft.com/office/drawing/2014/main" id="{A899DE8F-040B-49DE-AEE1-3F82D09357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a:extLst>
              <a:ext uri="{FF2B5EF4-FFF2-40B4-BE49-F238E27FC236}">
                <a16:creationId xmlns:a16="http://schemas.microsoft.com/office/drawing/2014/main" id="{4DE6BEE8-D1A9-4DDA-9AF5-933D9BA75B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4B342D-24AB-48B6-8B03-C3E2DE1B2EEE}"/>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6" name="Footer Placeholder 5">
            <a:extLst>
              <a:ext uri="{FF2B5EF4-FFF2-40B4-BE49-F238E27FC236}">
                <a16:creationId xmlns:a16="http://schemas.microsoft.com/office/drawing/2014/main" id="{CF2061AB-127C-4C9A-B921-5D9DAE4BA784}"/>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EB3E7A82-CBFF-402D-91FA-3E918812AEA2}"/>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2018735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5D52-DBB2-4C8F-A902-3AD4A4D976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a:extLst>
              <a:ext uri="{FF2B5EF4-FFF2-40B4-BE49-F238E27FC236}">
                <a16:creationId xmlns:a16="http://schemas.microsoft.com/office/drawing/2014/main" id="{7B79783C-25CF-4737-90D7-A2AECF62C4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a:extLst>
              <a:ext uri="{FF2B5EF4-FFF2-40B4-BE49-F238E27FC236}">
                <a16:creationId xmlns:a16="http://schemas.microsoft.com/office/drawing/2014/main" id="{EDB5299B-DB90-457D-80FE-B33CD735F5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2F967-DA11-44A5-936F-5CD3E0CD07C2}"/>
              </a:ext>
            </a:extLst>
          </p:cNvPr>
          <p:cNvSpPr>
            <a:spLocks noGrp="1"/>
          </p:cNvSpPr>
          <p:nvPr>
            <p:ph type="dt" sz="half" idx="10"/>
          </p:nvPr>
        </p:nvSpPr>
        <p:spPr/>
        <p:txBody>
          <a:bodyPr/>
          <a:lstStyle/>
          <a:p>
            <a:fld id="{A8A66AFB-558E-49BE-9F7E-5659008D43DD}" type="datetimeFigureOut">
              <a:rPr lang="et-EE" smtClean="0"/>
              <a:t>22.03.2026</a:t>
            </a:fld>
            <a:endParaRPr lang="et-EE"/>
          </a:p>
        </p:txBody>
      </p:sp>
      <p:sp>
        <p:nvSpPr>
          <p:cNvPr id="6" name="Footer Placeholder 5">
            <a:extLst>
              <a:ext uri="{FF2B5EF4-FFF2-40B4-BE49-F238E27FC236}">
                <a16:creationId xmlns:a16="http://schemas.microsoft.com/office/drawing/2014/main" id="{BB346252-27C3-4DA6-99C9-AF03D03E6818}"/>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04D35049-5234-4F5E-BAA1-18303DAD637D}"/>
              </a:ext>
            </a:extLst>
          </p:cNvPr>
          <p:cNvSpPr>
            <a:spLocks noGrp="1"/>
          </p:cNvSpPr>
          <p:nvPr>
            <p:ph type="sldNum" sz="quarter" idx="12"/>
          </p:nvPr>
        </p:nvSpPr>
        <p:spPr/>
        <p:txBody>
          <a:bodyPr/>
          <a:lstStyle/>
          <a:p>
            <a:fld id="{80906BB3-3107-453F-8FA7-1BDBEF89F826}" type="slidenum">
              <a:rPr lang="et-EE" smtClean="0"/>
              <a:t>‹nr.›</a:t>
            </a:fld>
            <a:endParaRPr lang="et-EE"/>
          </a:p>
        </p:txBody>
      </p:sp>
    </p:spTree>
    <p:extLst>
      <p:ext uri="{BB962C8B-B14F-4D97-AF65-F5344CB8AC3E}">
        <p14:creationId xmlns:p14="http://schemas.microsoft.com/office/powerpoint/2010/main" val="383094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EE8294-2D7D-4A9F-9C8D-BA994B604E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a:extLst>
              <a:ext uri="{FF2B5EF4-FFF2-40B4-BE49-F238E27FC236}">
                <a16:creationId xmlns:a16="http://schemas.microsoft.com/office/drawing/2014/main" id="{13030BB6-DF2F-4018-893B-DAA9F652CD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B9D812B1-53D4-45A0-B165-948DD95069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A66AFB-558E-49BE-9F7E-5659008D43DD}" type="datetimeFigureOut">
              <a:rPr lang="et-EE" smtClean="0"/>
              <a:t>22.03.2026</a:t>
            </a:fld>
            <a:endParaRPr lang="et-EE"/>
          </a:p>
        </p:txBody>
      </p:sp>
      <p:sp>
        <p:nvSpPr>
          <p:cNvPr id="5" name="Footer Placeholder 4">
            <a:extLst>
              <a:ext uri="{FF2B5EF4-FFF2-40B4-BE49-F238E27FC236}">
                <a16:creationId xmlns:a16="http://schemas.microsoft.com/office/drawing/2014/main" id="{C53FA5F4-8420-4847-8FEB-0E5718084B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a:extLst>
              <a:ext uri="{FF2B5EF4-FFF2-40B4-BE49-F238E27FC236}">
                <a16:creationId xmlns:a16="http://schemas.microsoft.com/office/drawing/2014/main" id="{0FAA43E9-EF34-4AA9-AFBC-9B579B85B5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06BB3-3107-453F-8FA7-1BDBEF89F826}" type="slidenum">
              <a:rPr lang="et-EE" smtClean="0"/>
              <a:t>‹nr.›</a:t>
            </a:fld>
            <a:endParaRPr lang="et-EE"/>
          </a:p>
        </p:txBody>
      </p:sp>
    </p:spTree>
    <p:extLst>
      <p:ext uri="{BB962C8B-B14F-4D97-AF65-F5344CB8AC3E}">
        <p14:creationId xmlns:p14="http://schemas.microsoft.com/office/powerpoint/2010/main" val="1139763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3A7B4-A3CF-4167-B5E1-094396CDB48D}"/>
              </a:ext>
            </a:extLst>
          </p:cNvPr>
          <p:cNvSpPr>
            <a:spLocks noGrp="1"/>
          </p:cNvSpPr>
          <p:nvPr>
            <p:ph type="ctrTitle"/>
          </p:nvPr>
        </p:nvSpPr>
        <p:spPr>
          <a:xfrm>
            <a:off x="6768192" y="1122363"/>
            <a:ext cx="5176157" cy="2387600"/>
          </a:xfrm>
        </p:spPr>
        <p:txBody>
          <a:bodyPr/>
          <a:lstStyle/>
          <a:p>
            <a:pPr algn="r"/>
            <a:r>
              <a:rPr lang="en-US" b="1" dirty="0"/>
              <a:t>Aarhus Pilot</a:t>
            </a:r>
            <a:endParaRPr lang="et-EE" b="1" dirty="0"/>
          </a:p>
        </p:txBody>
      </p:sp>
      <p:sp>
        <p:nvSpPr>
          <p:cNvPr id="3" name="Subtitle 2">
            <a:extLst>
              <a:ext uri="{FF2B5EF4-FFF2-40B4-BE49-F238E27FC236}">
                <a16:creationId xmlns:a16="http://schemas.microsoft.com/office/drawing/2014/main" id="{98CBECCC-C83B-4F4B-867C-41667082B954}"/>
              </a:ext>
            </a:extLst>
          </p:cNvPr>
          <p:cNvSpPr>
            <a:spLocks noGrp="1"/>
          </p:cNvSpPr>
          <p:nvPr>
            <p:ph type="subTitle" idx="1"/>
          </p:nvPr>
        </p:nvSpPr>
        <p:spPr>
          <a:xfrm>
            <a:off x="7952014" y="3808158"/>
            <a:ext cx="3992335" cy="653220"/>
          </a:xfrm>
        </p:spPr>
        <p:txBody>
          <a:bodyPr/>
          <a:lstStyle/>
          <a:p>
            <a:pPr algn="r"/>
            <a:r>
              <a:rPr lang="en-US" i="1" dirty="0" err="1"/>
              <a:t>CityBlues</a:t>
            </a:r>
            <a:r>
              <a:rPr lang="en-US" i="1" dirty="0"/>
              <a:t> meets </a:t>
            </a:r>
            <a:r>
              <a:rPr lang="en-US" i="1" dirty="0" err="1"/>
              <a:t>LATESTadapt</a:t>
            </a:r>
            <a:endParaRPr lang="en-US" i="1" dirty="0"/>
          </a:p>
        </p:txBody>
      </p:sp>
      <p:pic>
        <p:nvPicPr>
          <p:cNvPr id="1026" name="Picture 2">
            <a:extLst>
              <a:ext uri="{FF2B5EF4-FFF2-40B4-BE49-F238E27FC236}">
                <a16:creationId xmlns:a16="http://schemas.microsoft.com/office/drawing/2014/main" id="{2E627A64-1E84-4601-BC38-6792FD6B3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5477" y="5412794"/>
            <a:ext cx="3416961" cy="14452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fault-logo">
            <a:extLst>
              <a:ext uri="{FF2B5EF4-FFF2-40B4-BE49-F238E27FC236}">
                <a16:creationId xmlns:a16="http://schemas.microsoft.com/office/drawing/2014/main" id="{729918EA-EB0E-4E97-854F-D5A7906AE8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4308" y="279644"/>
            <a:ext cx="1009650" cy="8692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3EB4860-E089-4187-8A15-8ED6A8FB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253128"/>
            <a:ext cx="1122363" cy="8114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p of the Baltic Sea Region - Nations Online Project">
            <a:extLst>
              <a:ext uri="{FF2B5EF4-FFF2-40B4-BE49-F238E27FC236}">
                <a16:creationId xmlns:a16="http://schemas.microsoft.com/office/drawing/2014/main" id="{FD2C5BC1-B4A0-4C3D-8EA8-97ADB81DF8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61976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Cursor with solid fill">
            <a:extLst>
              <a:ext uri="{FF2B5EF4-FFF2-40B4-BE49-F238E27FC236}">
                <a16:creationId xmlns:a16="http://schemas.microsoft.com/office/drawing/2014/main" id="{AA993ECC-E8B8-4607-9CAB-0968370B87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3599" y="4461378"/>
            <a:ext cx="914400" cy="914400"/>
          </a:xfrm>
          <a:prstGeom prst="rect">
            <a:avLst/>
          </a:prstGeom>
        </p:spPr>
      </p:pic>
      <p:sp>
        <p:nvSpPr>
          <p:cNvPr id="15" name="Rectangle 14">
            <a:extLst>
              <a:ext uri="{FF2B5EF4-FFF2-40B4-BE49-F238E27FC236}">
                <a16:creationId xmlns:a16="http://schemas.microsoft.com/office/drawing/2014/main" id="{DD37B23A-97E7-4FC3-9BE2-68E395944881}"/>
              </a:ext>
            </a:extLst>
          </p:cNvPr>
          <p:cNvSpPr/>
          <p:nvPr/>
        </p:nvSpPr>
        <p:spPr>
          <a:xfrm>
            <a:off x="6616246" y="4352682"/>
            <a:ext cx="2389416" cy="2146827"/>
          </a:xfrm>
          <a:prstGeom prst="rect">
            <a:avLst/>
          </a:prstGeom>
          <a:solidFill>
            <a:srgbClr val="FEFE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Leave the logo of the project you represent</a:t>
            </a:r>
            <a:endParaRPr lang="et-EE" b="1" dirty="0">
              <a:solidFill>
                <a:schemeClr val="tx1"/>
              </a:solidFill>
            </a:endParaRPr>
          </a:p>
        </p:txBody>
      </p:sp>
    </p:spTree>
    <p:extLst>
      <p:ext uri="{BB962C8B-B14F-4D97-AF65-F5344CB8AC3E}">
        <p14:creationId xmlns:p14="http://schemas.microsoft.com/office/powerpoint/2010/main" val="45015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5AFBED-1592-4F54-966B-8D712F18CA02}"/>
              </a:ext>
            </a:extLst>
          </p:cNvPr>
          <p:cNvSpPr/>
          <p:nvPr/>
        </p:nvSpPr>
        <p:spPr>
          <a:xfrm>
            <a:off x="0" y="0"/>
            <a:ext cx="794023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pic>
        <p:nvPicPr>
          <p:cNvPr id="2" name="Billede 1">
            <a:extLst>
              <a:ext uri="{FF2B5EF4-FFF2-40B4-BE49-F238E27FC236}">
                <a16:creationId xmlns:a16="http://schemas.microsoft.com/office/drawing/2014/main" id="{B70C4AFF-3ED5-32B3-875F-61E0D09B50A8}"/>
              </a:ext>
            </a:extLst>
          </p:cNvPr>
          <p:cNvPicPr>
            <a:picLocks noChangeAspect="1"/>
          </p:cNvPicPr>
          <p:nvPr/>
        </p:nvPicPr>
        <p:blipFill>
          <a:blip r:embed="rId3"/>
          <a:srcRect t="10380" b="127"/>
          <a:stretch>
            <a:fillRect/>
          </a:stretch>
        </p:blipFill>
        <p:spPr>
          <a:xfrm>
            <a:off x="-112596" y="0"/>
            <a:ext cx="8165423" cy="6858000"/>
          </a:xfrm>
          <a:prstGeom prst="rect">
            <a:avLst/>
          </a:prstGeom>
        </p:spPr>
      </p:pic>
      <p:sp>
        <p:nvSpPr>
          <p:cNvPr id="4" name="Tekstfelt 3">
            <a:extLst>
              <a:ext uri="{FF2B5EF4-FFF2-40B4-BE49-F238E27FC236}">
                <a16:creationId xmlns:a16="http://schemas.microsoft.com/office/drawing/2014/main" id="{50C43DF8-A279-9E5C-D594-7A5F76B8B998}"/>
              </a:ext>
            </a:extLst>
          </p:cNvPr>
          <p:cNvSpPr txBox="1"/>
          <p:nvPr/>
        </p:nvSpPr>
        <p:spPr>
          <a:xfrm>
            <a:off x="8289984" y="115304"/>
            <a:ext cx="3738624" cy="7294305"/>
          </a:xfrm>
          <a:prstGeom prst="rect">
            <a:avLst/>
          </a:prstGeom>
          <a:noFill/>
        </p:spPr>
        <p:txBody>
          <a:bodyPr wrap="square">
            <a:spAutoFit/>
          </a:bodyPr>
          <a:lstStyle/>
          <a:p>
            <a:pPr marL="0" indent="0" algn="just">
              <a:buNone/>
            </a:pPr>
            <a:r>
              <a:rPr lang="da-DK" sz="1800" dirty="0">
                <a:solidFill>
                  <a:schemeClr val="tx1"/>
                </a:solidFill>
              </a:rPr>
              <a:t>Nye – new </a:t>
            </a:r>
            <a:r>
              <a:rPr lang="da-DK" sz="1800" dirty="0" err="1">
                <a:solidFill>
                  <a:schemeClr val="tx1"/>
                </a:solidFill>
              </a:rPr>
              <a:t>residental</a:t>
            </a:r>
            <a:r>
              <a:rPr lang="da-DK" sz="1800" dirty="0">
                <a:solidFill>
                  <a:schemeClr val="tx1"/>
                </a:solidFill>
              </a:rPr>
              <a:t> </a:t>
            </a:r>
            <a:r>
              <a:rPr lang="da-DK" sz="1800" dirty="0" err="1">
                <a:solidFill>
                  <a:schemeClr val="tx1"/>
                </a:solidFill>
              </a:rPr>
              <a:t>area</a:t>
            </a:r>
            <a:r>
              <a:rPr lang="da-DK" sz="1800" dirty="0">
                <a:solidFill>
                  <a:schemeClr val="tx1"/>
                </a:solidFill>
              </a:rPr>
              <a:t> </a:t>
            </a:r>
            <a:r>
              <a:rPr lang="da-DK" sz="1800" dirty="0" err="1">
                <a:solidFill>
                  <a:schemeClr val="tx1"/>
                </a:solidFill>
              </a:rPr>
              <a:t>which</a:t>
            </a:r>
            <a:r>
              <a:rPr lang="da-DK" sz="1800" dirty="0">
                <a:solidFill>
                  <a:schemeClr val="tx1"/>
                </a:solidFill>
              </a:rPr>
              <a:t> </a:t>
            </a:r>
            <a:r>
              <a:rPr lang="da-DK" sz="1800" dirty="0" err="1">
                <a:solidFill>
                  <a:schemeClr val="tx1"/>
                </a:solidFill>
              </a:rPr>
              <a:t>will</a:t>
            </a:r>
            <a:r>
              <a:rPr lang="da-DK" sz="1800" dirty="0">
                <a:solidFill>
                  <a:schemeClr val="tx1"/>
                </a:solidFill>
              </a:rPr>
              <a:t> </a:t>
            </a:r>
            <a:r>
              <a:rPr lang="da-DK" sz="1800" dirty="0" err="1">
                <a:solidFill>
                  <a:schemeClr val="tx1"/>
                </a:solidFill>
              </a:rPr>
              <a:t>be</a:t>
            </a:r>
            <a:r>
              <a:rPr lang="da-DK" sz="1800" dirty="0">
                <a:solidFill>
                  <a:schemeClr val="tx1"/>
                </a:solidFill>
              </a:rPr>
              <a:t> a home for 17 000 </a:t>
            </a:r>
            <a:r>
              <a:rPr lang="da-DK" sz="1800" dirty="0" err="1">
                <a:solidFill>
                  <a:schemeClr val="tx1"/>
                </a:solidFill>
              </a:rPr>
              <a:t>citizens</a:t>
            </a:r>
            <a:r>
              <a:rPr lang="da-DK" sz="1800" dirty="0">
                <a:solidFill>
                  <a:schemeClr val="tx1"/>
                </a:solidFill>
              </a:rPr>
              <a:t> on 10 </a:t>
            </a:r>
            <a:r>
              <a:rPr lang="da-DK" sz="1800" dirty="0" err="1">
                <a:solidFill>
                  <a:schemeClr val="tx1"/>
                </a:solidFill>
              </a:rPr>
              <a:t>years</a:t>
            </a:r>
            <a:r>
              <a:rPr lang="da-DK" sz="1800" dirty="0">
                <a:solidFill>
                  <a:schemeClr val="tx1"/>
                </a:solidFill>
              </a:rPr>
              <a:t> time.</a:t>
            </a:r>
          </a:p>
          <a:p>
            <a:pPr marL="0" indent="0" algn="just">
              <a:buNone/>
            </a:pPr>
            <a:r>
              <a:rPr lang="da-DK" sz="1800" dirty="0" err="1">
                <a:solidFill>
                  <a:schemeClr val="tx1"/>
                </a:solidFill>
              </a:rPr>
              <a:t>Ravnbakke</a:t>
            </a:r>
            <a:r>
              <a:rPr lang="da-DK" sz="1800" dirty="0">
                <a:solidFill>
                  <a:schemeClr val="tx1"/>
                </a:solidFill>
              </a:rPr>
              <a:t>- and  </a:t>
            </a:r>
            <a:r>
              <a:rPr lang="da-DK" sz="1800" dirty="0" err="1">
                <a:solidFill>
                  <a:schemeClr val="tx1"/>
                </a:solidFill>
              </a:rPr>
              <a:t>Bueris</a:t>
            </a:r>
            <a:r>
              <a:rPr lang="da-DK" sz="1800" dirty="0">
                <a:solidFill>
                  <a:schemeClr val="tx1"/>
                </a:solidFill>
              </a:rPr>
              <a:t> </a:t>
            </a:r>
            <a:r>
              <a:rPr lang="da-DK" sz="1800" dirty="0" err="1">
                <a:solidFill>
                  <a:schemeClr val="tx1"/>
                </a:solidFill>
              </a:rPr>
              <a:t>streams</a:t>
            </a:r>
            <a:r>
              <a:rPr lang="da-DK" sz="1800" dirty="0">
                <a:solidFill>
                  <a:schemeClr val="tx1"/>
                </a:solidFill>
              </a:rPr>
              <a:t> (</a:t>
            </a:r>
            <a:r>
              <a:rPr lang="da-DK" sz="1800" dirty="0" err="1">
                <a:solidFill>
                  <a:schemeClr val="tx1"/>
                </a:solidFill>
              </a:rPr>
              <a:t>each</a:t>
            </a:r>
            <a:r>
              <a:rPr lang="da-DK" sz="1800" dirty="0">
                <a:solidFill>
                  <a:schemeClr val="tx1"/>
                </a:solidFill>
              </a:rPr>
              <a:t> with </a:t>
            </a:r>
            <a:r>
              <a:rPr lang="da-DK" sz="1800" dirty="0" err="1">
                <a:solidFill>
                  <a:schemeClr val="tx1"/>
                </a:solidFill>
              </a:rPr>
              <a:t>catchment</a:t>
            </a:r>
            <a:r>
              <a:rPr lang="da-DK" sz="1800" dirty="0">
                <a:solidFill>
                  <a:schemeClr val="tx1"/>
                </a:solidFill>
              </a:rPr>
              <a:t> </a:t>
            </a:r>
            <a:r>
              <a:rPr lang="da-DK" sz="1800" dirty="0" err="1">
                <a:solidFill>
                  <a:schemeClr val="tx1"/>
                </a:solidFill>
              </a:rPr>
              <a:t>area</a:t>
            </a:r>
            <a:r>
              <a:rPr lang="da-DK" sz="1800" dirty="0">
                <a:solidFill>
                  <a:schemeClr val="tx1"/>
                </a:solidFill>
              </a:rPr>
              <a:t> </a:t>
            </a:r>
            <a:r>
              <a:rPr lang="da-DK" sz="1800" dirty="0" err="1">
                <a:solidFill>
                  <a:schemeClr val="tx1"/>
                </a:solidFill>
              </a:rPr>
              <a:t>approx</a:t>
            </a:r>
            <a:r>
              <a:rPr lang="da-DK" sz="1800" dirty="0">
                <a:solidFill>
                  <a:schemeClr val="tx1"/>
                </a:solidFill>
              </a:rPr>
              <a:t>. 1,5–1,6 km²), </a:t>
            </a:r>
            <a:r>
              <a:rPr lang="da-DK" sz="1800" dirty="0" err="1">
                <a:solidFill>
                  <a:schemeClr val="tx1"/>
                </a:solidFill>
              </a:rPr>
              <a:t>that</a:t>
            </a:r>
            <a:r>
              <a:rPr lang="da-DK" sz="1800" dirty="0">
                <a:solidFill>
                  <a:schemeClr val="tx1"/>
                </a:solidFill>
              </a:rPr>
              <a:t> have to </a:t>
            </a:r>
            <a:r>
              <a:rPr lang="da-DK" sz="1800" dirty="0" err="1">
                <a:solidFill>
                  <a:schemeClr val="tx1"/>
                </a:solidFill>
              </a:rPr>
              <a:t>receive</a:t>
            </a:r>
            <a:r>
              <a:rPr lang="da-DK" sz="1800" dirty="0">
                <a:solidFill>
                  <a:schemeClr val="tx1"/>
                </a:solidFill>
              </a:rPr>
              <a:t> and </a:t>
            </a:r>
            <a:r>
              <a:rPr lang="da-DK" sz="1800" dirty="0" err="1">
                <a:solidFill>
                  <a:schemeClr val="tx1"/>
                </a:solidFill>
              </a:rPr>
              <a:t>carry</a:t>
            </a:r>
            <a:r>
              <a:rPr lang="da-DK" sz="1800" dirty="0">
                <a:solidFill>
                  <a:schemeClr val="tx1"/>
                </a:solidFill>
              </a:rPr>
              <a:t> the </a:t>
            </a:r>
            <a:r>
              <a:rPr lang="da-DK" sz="1800" dirty="0" err="1">
                <a:solidFill>
                  <a:schemeClr val="tx1"/>
                </a:solidFill>
              </a:rPr>
              <a:t>rainwater</a:t>
            </a:r>
            <a:r>
              <a:rPr lang="da-DK" sz="1800" dirty="0">
                <a:solidFill>
                  <a:schemeClr val="tx1"/>
                </a:solidFill>
              </a:rPr>
              <a:t> </a:t>
            </a:r>
            <a:r>
              <a:rPr lang="da-DK" sz="1800" dirty="0" err="1">
                <a:solidFill>
                  <a:schemeClr val="tx1"/>
                </a:solidFill>
              </a:rPr>
              <a:t>loads</a:t>
            </a:r>
            <a:r>
              <a:rPr lang="da-DK" sz="1800" dirty="0">
                <a:solidFill>
                  <a:schemeClr val="tx1"/>
                </a:solidFill>
              </a:rPr>
              <a:t> from the </a:t>
            </a:r>
            <a:r>
              <a:rPr lang="da-DK" sz="1800" dirty="0" err="1">
                <a:solidFill>
                  <a:schemeClr val="tx1"/>
                </a:solidFill>
              </a:rPr>
              <a:t>development</a:t>
            </a:r>
            <a:r>
              <a:rPr lang="da-DK" sz="1800" dirty="0">
                <a:solidFill>
                  <a:schemeClr val="tx1"/>
                </a:solidFill>
              </a:rPr>
              <a:t> </a:t>
            </a:r>
            <a:r>
              <a:rPr lang="da-DK" sz="1800" dirty="0" err="1">
                <a:solidFill>
                  <a:schemeClr val="tx1"/>
                </a:solidFill>
              </a:rPr>
              <a:t>area</a:t>
            </a:r>
            <a:r>
              <a:rPr lang="da-DK" sz="1800" dirty="0">
                <a:solidFill>
                  <a:schemeClr val="tx1"/>
                </a:solidFill>
              </a:rPr>
              <a:t>. The </a:t>
            </a:r>
            <a:r>
              <a:rPr lang="en-US" sz="1800" dirty="0">
                <a:solidFill>
                  <a:schemeClr val="tx1"/>
                </a:solidFill>
              </a:rPr>
              <a:t>full masterplan covers about 150 hectares.</a:t>
            </a:r>
          </a:p>
          <a:p>
            <a:pPr marL="0" indent="0" algn="just">
              <a:buNone/>
            </a:pPr>
            <a:endParaRPr lang="en-US" dirty="0"/>
          </a:p>
          <a:p>
            <a:pPr marL="285750" indent="-285750" algn="just">
              <a:buFont typeface="Arial" panose="020B0604020202020204" pitchFamily="34" charset="0"/>
              <a:buChar char="•"/>
            </a:pPr>
            <a:r>
              <a:rPr lang="en-US" dirty="0"/>
              <a:t>Hydraulic capacity problems in watercourses</a:t>
            </a:r>
          </a:p>
          <a:p>
            <a:pPr marL="285750" indent="-285750" algn="just">
              <a:buFont typeface="Arial" panose="020B0604020202020204" pitchFamily="34" charset="0"/>
              <a:buChar char="•"/>
            </a:pPr>
            <a:r>
              <a:rPr lang="en-US" dirty="0"/>
              <a:t>Bank erosion during high flow conditions</a:t>
            </a:r>
          </a:p>
          <a:p>
            <a:pPr marL="285750" indent="-285750" algn="just">
              <a:buFont typeface="Arial" panose="020B0604020202020204" pitchFamily="34" charset="0"/>
              <a:buChar char="•"/>
            </a:pPr>
            <a:r>
              <a:rPr lang="en-US" dirty="0"/>
              <a:t>Ecological targets in the River Basin Management Plan</a:t>
            </a:r>
          </a:p>
          <a:p>
            <a:pPr marL="285750" indent="-285750" algn="just">
              <a:buFont typeface="Arial" panose="020B0604020202020204" pitchFamily="34" charset="0"/>
              <a:buChar char="•"/>
            </a:pPr>
            <a:r>
              <a:rPr lang="en-US" dirty="0"/>
              <a:t>Risk of drought (drying out) when the natural catchment is removed</a:t>
            </a:r>
          </a:p>
          <a:p>
            <a:pPr marL="285750" indent="-285750" algn="just">
              <a:buFont typeface="Arial" panose="020B0604020202020204" pitchFamily="34" charset="0"/>
              <a:buChar char="•"/>
            </a:pPr>
            <a:r>
              <a:rPr lang="en-US" dirty="0"/>
              <a:t>Can the water balance be maintained when rainwater is reused in residential areas?</a:t>
            </a:r>
          </a:p>
          <a:p>
            <a:pPr marL="285750" indent="-285750" algn="just">
              <a:buFont typeface="Arial" panose="020B0604020202020204" pitchFamily="34" charset="0"/>
              <a:buChar char="•"/>
            </a:pPr>
            <a:r>
              <a:rPr lang="en-US" dirty="0"/>
              <a:t>Removal of invasive species- Giant Hogweed</a:t>
            </a:r>
          </a:p>
          <a:p>
            <a:pPr marL="285750" indent="-285750" algn="just">
              <a:buFont typeface="Arial" panose="020B0604020202020204" pitchFamily="34" charset="0"/>
              <a:buChar char="•"/>
            </a:pPr>
            <a:endParaRPr lang="en-US" sz="1800" dirty="0">
              <a:solidFill>
                <a:schemeClr val="tx1"/>
              </a:solidFill>
            </a:endParaRPr>
          </a:p>
          <a:p>
            <a:pPr marL="0" indent="0" algn="just">
              <a:buNone/>
            </a:pPr>
            <a:endParaRPr lang="da-DK" sz="1800" dirty="0">
              <a:solidFill>
                <a:schemeClr val="tx1"/>
              </a:solidFill>
            </a:endParaRPr>
          </a:p>
        </p:txBody>
      </p:sp>
      <p:sp>
        <p:nvSpPr>
          <p:cNvPr id="3" name="Tekstfelt 2">
            <a:extLst>
              <a:ext uri="{FF2B5EF4-FFF2-40B4-BE49-F238E27FC236}">
                <a16:creationId xmlns:a16="http://schemas.microsoft.com/office/drawing/2014/main" id="{03A3A517-4D83-2FF0-79A3-5B18275BA8ED}"/>
              </a:ext>
            </a:extLst>
          </p:cNvPr>
          <p:cNvSpPr txBox="1"/>
          <p:nvPr/>
        </p:nvSpPr>
        <p:spPr>
          <a:xfrm>
            <a:off x="163392" y="2057400"/>
            <a:ext cx="1911096" cy="2800767"/>
          </a:xfrm>
          <a:prstGeom prst="rect">
            <a:avLst/>
          </a:prstGeom>
          <a:solidFill>
            <a:schemeClr val="bg1"/>
          </a:solidFill>
        </p:spPr>
        <p:txBody>
          <a:bodyPr wrap="square" rtlCol="0">
            <a:spAutoFit/>
          </a:bodyPr>
          <a:lstStyle/>
          <a:p>
            <a:r>
              <a:rPr lang="da-DK" sz="1600" dirty="0"/>
              <a:t>Restoration and </a:t>
            </a:r>
            <a:r>
              <a:rPr lang="da-DK" sz="1600" dirty="0" err="1"/>
              <a:t>reopening</a:t>
            </a:r>
            <a:r>
              <a:rPr lang="da-DK" sz="1600" dirty="0"/>
              <a:t> of </a:t>
            </a:r>
            <a:r>
              <a:rPr lang="da-DK" sz="1600" dirty="0" err="1"/>
              <a:t>Ravnbakke</a:t>
            </a:r>
            <a:r>
              <a:rPr lang="da-DK" sz="1600" dirty="0"/>
              <a:t> stream, small ponds or </a:t>
            </a:r>
            <a:r>
              <a:rPr lang="da-DK" sz="1600" dirty="0" err="1"/>
              <a:t>amphibians</a:t>
            </a:r>
            <a:r>
              <a:rPr lang="da-DK" sz="1600" dirty="0"/>
              <a:t>, </a:t>
            </a:r>
            <a:r>
              <a:rPr lang="da-DK" sz="1600" dirty="0" err="1"/>
              <a:t>recreational</a:t>
            </a:r>
            <a:r>
              <a:rPr lang="da-DK" sz="1600" dirty="0"/>
              <a:t> </a:t>
            </a:r>
            <a:r>
              <a:rPr lang="da-DK" sz="1600" dirty="0" err="1"/>
              <a:t>blue</a:t>
            </a:r>
            <a:r>
              <a:rPr lang="da-DK" sz="1600" dirty="0"/>
              <a:t>-green </a:t>
            </a:r>
            <a:r>
              <a:rPr lang="da-DK" sz="1600" dirty="0" err="1"/>
              <a:t>connections</a:t>
            </a:r>
            <a:r>
              <a:rPr lang="da-DK" sz="1600" dirty="0"/>
              <a:t> </a:t>
            </a:r>
            <a:r>
              <a:rPr lang="da-DK" sz="1600" dirty="0" err="1"/>
              <a:t>between</a:t>
            </a:r>
            <a:r>
              <a:rPr lang="da-DK" sz="1600" dirty="0"/>
              <a:t> </a:t>
            </a:r>
            <a:r>
              <a:rPr lang="da-DK" sz="1600" dirty="0" err="1"/>
              <a:t>residental</a:t>
            </a:r>
            <a:r>
              <a:rPr lang="da-DK" sz="1600" dirty="0"/>
              <a:t> </a:t>
            </a:r>
            <a:r>
              <a:rPr lang="da-DK" sz="1600" dirty="0" err="1"/>
              <a:t>area</a:t>
            </a:r>
            <a:r>
              <a:rPr lang="da-DK" sz="1600" dirty="0"/>
              <a:t> and </a:t>
            </a:r>
            <a:r>
              <a:rPr lang="da-DK" sz="1600" dirty="0" err="1"/>
              <a:t>streams</a:t>
            </a:r>
            <a:endParaRPr lang="da-DK" sz="1600" dirty="0"/>
          </a:p>
          <a:p>
            <a:r>
              <a:rPr lang="da-DK" sz="1600" dirty="0" err="1"/>
              <a:t>Removing</a:t>
            </a:r>
            <a:r>
              <a:rPr lang="da-DK" sz="1600" dirty="0"/>
              <a:t> invasive species</a:t>
            </a:r>
          </a:p>
        </p:txBody>
      </p:sp>
      <p:sp>
        <p:nvSpPr>
          <p:cNvPr id="5" name="Tekstfelt 4">
            <a:extLst>
              <a:ext uri="{FF2B5EF4-FFF2-40B4-BE49-F238E27FC236}">
                <a16:creationId xmlns:a16="http://schemas.microsoft.com/office/drawing/2014/main" id="{414289AD-C48E-10AE-162D-DAE22AC67CE6}"/>
              </a:ext>
            </a:extLst>
          </p:cNvPr>
          <p:cNvSpPr txBox="1"/>
          <p:nvPr/>
        </p:nvSpPr>
        <p:spPr>
          <a:xfrm>
            <a:off x="5219272" y="1058239"/>
            <a:ext cx="1438382" cy="1323439"/>
          </a:xfrm>
          <a:prstGeom prst="rect">
            <a:avLst/>
          </a:prstGeom>
          <a:solidFill>
            <a:schemeClr val="bg1"/>
          </a:solidFill>
        </p:spPr>
        <p:txBody>
          <a:bodyPr wrap="square" rtlCol="0">
            <a:spAutoFit/>
          </a:bodyPr>
          <a:lstStyle/>
          <a:p>
            <a:r>
              <a:rPr lang="da-DK" sz="1600" dirty="0" err="1"/>
              <a:t>Reopening</a:t>
            </a:r>
            <a:r>
              <a:rPr lang="da-DK" sz="1600" dirty="0"/>
              <a:t> and restoration of </a:t>
            </a:r>
            <a:r>
              <a:rPr lang="da-DK" sz="1600" dirty="0" err="1"/>
              <a:t>Bueris</a:t>
            </a:r>
            <a:r>
              <a:rPr lang="da-DK" sz="1600" dirty="0"/>
              <a:t> stream, </a:t>
            </a:r>
            <a:r>
              <a:rPr lang="da-DK" sz="1600" dirty="0" err="1"/>
              <a:t>walking</a:t>
            </a:r>
            <a:r>
              <a:rPr lang="da-DK" sz="1600" dirty="0"/>
              <a:t> </a:t>
            </a:r>
            <a:r>
              <a:rPr lang="da-DK" sz="1600" dirty="0" err="1"/>
              <a:t>tracks</a:t>
            </a:r>
            <a:r>
              <a:rPr lang="da-DK" sz="1600" dirty="0"/>
              <a:t> </a:t>
            </a:r>
            <a:r>
              <a:rPr lang="da-DK" sz="1600" dirty="0" err="1"/>
              <a:t>along</a:t>
            </a:r>
            <a:r>
              <a:rPr lang="da-DK" sz="1600" dirty="0"/>
              <a:t> </a:t>
            </a:r>
            <a:r>
              <a:rPr lang="da-DK" sz="1600" dirty="0" err="1"/>
              <a:t>streams</a:t>
            </a:r>
            <a:endParaRPr lang="da-DK" sz="1600" dirty="0"/>
          </a:p>
        </p:txBody>
      </p:sp>
    </p:spTree>
    <p:extLst>
      <p:ext uri="{BB962C8B-B14F-4D97-AF65-F5344CB8AC3E}">
        <p14:creationId xmlns:p14="http://schemas.microsoft.com/office/powerpoint/2010/main" val="1866636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5B2D5-DA85-4ADC-8EA8-E890AFED5CF1}"/>
              </a:ext>
            </a:extLst>
          </p:cNvPr>
          <p:cNvSpPr>
            <a:spLocks noGrp="1"/>
          </p:cNvSpPr>
          <p:nvPr>
            <p:ph type="title"/>
          </p:nvPr>
        </p:nvSpPr>
        <p:spPr>
          <a:xfrm>
            <a:off x="359232" y="140838"/>
            <a:ext cx="10515600" cy="1325563"/>
          </a:xfrm>
        </p:spPr>
        <p:txBody>
          <a:bodyPr/>
          <a:lstStyle/>
          <a:p>
            <a:r>
              <a:rPr lang="en-US" dirty="0"/>
              <a:t>Main lessons learnt</a:t>
            </a:r>
            <a:endParaRPr lang="et-EE" dirty="0"/>
          </a:p>
        </p:txBody>
      </p:sp>
      <p:sp>
        <p:nvSpPr>
          <p:cNvPr id="3" name="Content Placeholder 2">
            <a:extLst>
              <a:ext uri="{FF2B5EF4-FFF2-40B4-BE49-F238E27FC236}">
                <a16:creationId xmlns:a16="http://schemas.microsoft.com/office/drawing/2014/main" id="{C4ACC6CE-FE99-4228-90E9-317DC479D076}"/>
              </a:ext>
            </a:extLst>
          </p:cNvPr>
          <p:cNvSpPr>
            <a:spLocks noGrp="1"/>
          </p:cNvSpPr>
          <p:nvPr>
            <p:ph idx="1"/>
          </p:nvPr>
        </p:nvSpPr>
        <p:spPr>
          <a:xfrm>
            <a:off x="838200" y="1394304"/>
            <a:ext cx="10515600" cy="4351338"/>
          </a:xfrm>
        </p:spPr>
        <p:txBody>
          <a:bodyPr>
            <a:normAutofit fontScale="85000" lnSpcReduction="20000"/>
          </a:bodyPr>
          <a:lstStyle/>
          <a:p>
            <a:r>
              <a:rPr lang="en-GB" sz="2600" dirty="0"/>
              <a:t>We have learned that risk management analyse ensures that this pilot area is safe, reliable, and adaptable addressing uncertainties related to water quantity, quality, system performance, and social acceptance. Important to gather experts from relevant departments from the beginning as well as utility and main stakeholders. </a:t>
            </a:r>
            <a:endParaRPr lang="da-DK" sz="2600" dirty="0"/>
          </a:p>
          <a:p>
            <a:pPr marL="0" lvl="0" indent="0">
              <a:buNone/>
            </a:pPr>
            <a:endParaRPr lang="en-GB" sz="2600" dirty="0"/>
          </a:p>
          <a:p>
            <a:pPr lvl="0"/>
            <a:r>
              <a:rPr lang="en-GB" sz="2600" dirty="0"/>
              <a:t>Be aware of unexpected issues that can appear and prepare time for that. We have learned that the preliminary investigation and good baseline based on good data material for NBS solutions is very valuable. </a:t>
            </a:r>
          </a:p>
          <a:p>
            <a:pPr marL="0" lvl="0" indent="0">
              <a:buNone/>
            </a:pPr>
            <a:endParaRPr lang="da-DK" sz="2600" dirty="0"/>
          </a:p>
          <a:p>
            <a:r>
              <a:rPr lang="en-US" sz="2600" dirty="0"/>
              <a:t>Use stakeholder workshops (Water Utility, Municipality, developers, citizens). Map physical risks using hydrological modelling (e.g., rainfall-runoff simulations). Identify social and institutional risks through interviews and past project reviews. Prioritize risks with high impact on safety, function, or long-term viability (e.g., pond overflow, infiltration failure).</a:t>
            </a:r>
            <a:endParaRPr lang="da-DK" sz="2600" dirty="0"/>
          </a:p>
          <a:p>
            <a:endParaRPr lang="da-DK" sz="2600" dirty="0"/>
          </a:p>
          <a:p>
            <a:endParaRPr lang="en-US" dirty="0"/>
          </a:p>
          <a:p>
            <a:endParaRPr lang="en-US" dirty="0"/>
          </a:p>
          <a:p>
            <a:endParaRPr lang="en-US" dirty="0"/>
          </a:p>
          <a:p>
            <a:pPr marL="0" indent="0">
              <a:buNone/>
            </a:pPr>
            <a:endParaRPr lang="en-US" dirty="0"/>
          </a:p>
          <a:p>
            <a:endParaRPr lang="et-EE" dirty="0"/>
          </a:p>
        </p:txBody>
      </p:sp>
    </p:spTree>
    <p:extLst>
      <p:ext uri="{BB962C8B-B14F-4D97-AF65-F5344CB8AC3E}">
        <p14:creationId xmlns:p14="http://schemas.microsoft.com/office/powerpoint/2010/main" val="2146740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4ED33F4D52E8449792E30B813F96B1" ma:contentTypeVersion="20" ma:contentTypeDescription="Create a new document." ma:contentTypeScope="" ma:versionID="2838623750c33e12dad93115472f696b">
  <xsd:schema xmlns:xsd="http://www.w3.org/2001/XMLSchema" xmlns:xs="http://www.w3.org/2001/XMLSchema" xmlns:p="http://schemas.microsoft.com/office/2006/metadata/properties" xmlns:ns2="f47be7a3-40cc-4861-8e6b-091a64e0af57" xmlns:ns3="3b4424a6-f96a-41cb-9e0a-1d973301d14f" targetNamespace="http://schemas.microsoft.com/office/2006/metadata/properties" ma:root="true" ma:fieldsID="318cc6d3ebfcd5817eadb2c70f4217fd" ns2:_="" ns3:_="">
    <xsd:import namespace="f47be7a3-40cc-4861-8e6b-091a64e0af57"/>
    <xsd:import namespace="3b4424a6-f96a-41cb-9e0a-1d973301d14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MediaServiceDateTaken" minOccurs="0"/>
                <xsd:element ref="ns2:lcf76f155ced4ddcb4097134ff3c332f" minOccurs="0"/>
                <xsd:element ref="ns2:MediaLengthInSecond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be7a3-40cc-4861-8e6b-091a64e0af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dd6dffa-87bb-4f6b-a805-2c3e44b255f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b4424a6-f96a-41cb-9e0a-1d973301d14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0893e7b-de3c-44ed-8702-21bd4b8bb392}" ma:internalName="TaxCatchAll" ma:showField="CatchAllData" ma:web="3b4424a6-f96a-41cb-9e0a-1d973301d1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7be7a3-40cc-4861-8e6b-091a64e0af57">
      <Terms xmlns="http://schemas.microsoft.com/office/infopath/2007/PartnerControls"/>
    </lcf76f155ced4ddcb4097134ff3c332f>
    <TaxCatchAll xmlns="3b4424a6-f96a-41cb-9e0a-1d973301d14f" xsi:nil="true"/>
  </documentManagement>
</p:properties>
</file>

<file path=customXml/itemProps1.xml><?xml version="1.0" encoding="utf-8"?>
<ds:datastoreItem xmlns:ds="http://schemas.openxmlformats.org/officeDocument/2006/customXml" ds:itemID="{834B2C61-8174-441E-87A2-6ED934AA677F}"/>
</file>

<file path=customXml/itemProps2.xml><?xml version="1.0" encoding="utf-8"?>
<ds:datastoreItem xmlns:ds="http://schemas.openxmlformats.org/officeDocument/2006/customXml" ds:itemID="{632E7585-6F9E-408A-AC7E-773B9F6A933C}"/>
</file>

<file path=customXml/itemProps3.xml><?xml version="1.0" encoding="utf-8"?>
<ds:datastoreItem xmlns:ds="http://schemas.openxmlformats.org/officeDocument/2006/customXml" ds:itemID="{B48042D2-400B-419F-924E-2D1D2C352CCF}"/>
</file>

<file path=docProps/app.xml><?xml version="1.0" encoding="utf-8"?>
<Properties xmlns="http://schemas.openxmlformats.org/officeDocument/2006/extended-properties" xmlns:vt="http://schemas.openxmlformats.org/officeDocument/2006/docPropsVTypes">
  <TotalTime>992</TotalTime>
  <Words>402</Words>
  <Application>Microsoft Office PowerPoint</Application>
  <PresentationFormat>Widescreen</PresentationFormat>
  <Paragraphs>29</Paragraphs>
  <Slides>3</Slides>
  <Notes>1</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3</vt:i4>
      </vt:variant>
    </vt:vector>
  </HeadingPairs>
  <TitlesOfParts>
    <vt:vector size="8" baseType="lpstr">
      <vt:lpstr>Aptos</vt:lpstr>
      <vt:lpstr>Arial</vt:lpstr>
      <vt:lpstr>Calibri</vt:lpstr>
      <vt:lpstr>Calibri Light</vt:lpstr>
      <vt:lpstr>Office Theme</vt:lpstr>
      <vt:lpstr>Aarhus Pilot</vt:lpstr>
      <vt:lpstr>PowerPoint-præsentation</vt:lpstr>
      <vt:lpstr>Main lessons learnt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Murel Truu</dc:creator>
  <cp:lastModifiedBy>Kristiina Mardi</cp:lastModifiedBy>
  <cp:revision>11</cp:revision>
  <dcterms:created xsi:type="dcterms:W3CDTF">2026-03-09T08:39:19Z</dcterms:created>
  <dcterms:modified xsi:type="dcterms:W3CDTF">2026-03-22T22:25:40Z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0x010100474ED33F4D52E8449792E30B813F96B1</vt:lpwstr>
  </property>
</Properties>
</file>