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9" r:id="rId5"/>
    <p:sldId id="256" r:id="rId6"/>
    <p:sldId id="261" r:id="rId7"/>
    <p:sldId id="262" r:id="rId8"/>
    <p:sldId id="267" r:id="rId9"/>
    <p:sldId id="258" r:id="rId10"/>
    <p:sldId id="268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E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BCAC3D-9580-4009-9A38-6A9E656964D2}" v="266" dt="2026-03-25T02:08:46.7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FE6A1-23B6-4759-AC4F-FD09A0EECA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2783EA2-96CD-4FA9-A35F-DDF1F3AD34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7AB18D-1B43-4E0E-8C42-9B61AA18F1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45C5DE-B44A-46EB-A7FA-68E1A4571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C7859-A56F-4334-9245-7E55803B4C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9552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FDA9C-1CBD-4BD7-8902-F44E0A4AD8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9A2FF5-D7B4-4298-8656-9803586C04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07A611-6A69-416D-8112-232C4AF30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46DA9B-1EB7-4517-8E45-759DEF03D3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E420E2-8D00-4567-B1DA-BFB0024E24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680664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AAD61E-3A3F-4EAC-94F9-E7D6733C71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D422D1-DEDD-4D1C-ADA7-5C51292E5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05A27-932A-4E4B-9849-4CBEA7ADDA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F9D65-D194-4BC8-B483-1F64296DE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E9D52-DD1A-4ABD-8950-B305E0CEE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692501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B9480-5EB8-466E-BED1-F131F347B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41546E-5B1F-419C-9F80-E53FA0F30F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647B4-4AE0-4D73-9517-94D7D963E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6F8EF-AC78-4E5B-B7E3-C70956C04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D216-432B-492A-93E5-242058C32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757267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1F3C7-68AD-4C7D-86B0-8D73197E6A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61C826-17C6-41D8-8435-9CF5B5266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F8E53-F448-4D1B-B60D-028B6BF1D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D5660-ED9B-45EE-8CBD-09C1901CA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B9928-7696-4F1A-9418-61DD67C4F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997220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E775B-A0E0-4001-B4D2-0A7A70C3D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B9A035-0969-4420-A383-957C6BE090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84AA12-094A-4C50-B4C1-E312E2B8CA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57F545-A2D1-4A72-BAFE-D255B9F76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8E5A7D-FBA0-4257-ABF5-2CC468653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7198E2-3838-4B3E-9889-3089B16CD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0280663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EB1ED-8754-438E-B5BF-B499B8110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EC21D6-52EA-48DC-8909-10DA49EDC5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E0CE05-4D3F-4D5E-8E3D-27780A9C82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F3FF2A-13DF-4C0D-826C-C9578B6792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86A9E9-7307-4FD0-B41B-9E6371BCA7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29FEEBA-66E6-40AC-BEA7-809D4A3EE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9D6DB4-9F99-413C-82F4-8ABE09D474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30849F1-0CFC-427B-86C7-75CE64EC8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411541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54328-315B-424E-B2D8-1BDCFF925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DB9058-6E2C-4F52-8FA5-C82BECF1A7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6763C1-6D73-497E-A2CE-A417C31E66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60E65D-1DC6-48D6-BA2B-7AA12AE5E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34517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CB1E6C-125E-42AC-8DFA-895749F58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A8FAB0-39AC-4EE5-AA0F-8C7166699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99BD59-44CD-4317-A70E-C278B0FCB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999662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BB08BB-6504-4985-9595-E9DAE1CAF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99DE8F-040B-49DE-AEE1-3F82D0935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E6BEE8-D1A9-4DDA-9AF5-933D9BA75B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4B342D-24AB-48B6-8B03-C3E2DE1B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2061AB-127C-4C9A-B921-5D9DAE4BA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3E7A82-CBFF-402D-91FA-3E918812A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01873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E5D52-DBB2-4C8F-A902-3AD4A4D97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79783C-25CF-4737-90D7-A2AECF62C4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t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B5299B-DB90-457D-80FE-B33CD735F5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32F967-DA11-44A5-936F-5CD3E0CD0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346252-27C3-4DA6-99C9-AF03D03E6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D35049-5234-4F5E-BAA1-18303DAD6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30944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FEE8294-2D7D-4A9F-9C8D-BA994B604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t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030BB6-DF2F-4018-893B-DAA9F652C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D812B1-53D4-45A0-B165-948DD95069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A66AFB-558E-49BE-9F7E-5659008D43DD}" type="datetimeFigureOut">
              <a:rPr lang="et-EE" smtClean="0"/>
              <a:t>24.03.2026</a:t>
            </a:fld>
            <a:endParaRPr lang="et-E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FA5F4-8420-4847-8FEB-0E5718084B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t-E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AA43E9-EF34-4AA9-AFBC-9B579B85B5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06BB3-3107-453F-8FA7-1BDBEF89F826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113976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microsoft.com/office/2007/relationships/hdphoto" Target="../media/hdphoto2.wdp"/><Relationship Id="rId7" Type="http://schemas.openxmlformats.org/officeDocument/2006/relationships/image" Target="../media/image12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sv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3A7B4-A3CF-4167-B5E1-094396CDB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68192" y="1122363"/>
            <a:ext cx="5176157" cy="2387600"/>
          </a:xfrm>
        </p:spPr>
        <p:txBody>
          <a:bodyPr/>
          <a:lstStyle/>
          <a:p>
            <a:pPr algn="r"/>
            <a:r>
              <a:rPr lang="et-EE" b="1" dirty="0"/>
              <a:t>Haapsalu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CBECCC-C83B-4F4B-867C-41667082B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2014" y="3808158"/>
            <a:ext cx="3992335" cy="653220"/>
          </a:xfrm>
        </p:spPr>
        <p:txBody>
          <a:bodyPr/>
          <a:lstStyle/>
          <a:p>
            <a:pPr algn="r"/>
            <a:r>
              <a:rPr lang="en-US" i="1" dirty="0" err="1"/>
              <a:t>CityBlues</a:t>
            </a:r>
            <a:r>
              <a:rPr lang="en-US" i="1" dirty="0"/>
              <a:t> meets </a:t>
            </a:r>
            <a:r>
              <a:rPr lang="en-US" i="1" dirty="0" err="1"/>
              <a:t>LATESTadapt</a:t>
            </a:r>
            <a:endParaRPr lang="en-US" i="1" dirty="0"/>
          </a:p>
        </p:txBody>
      </p:sp>
      <p:pic>
        <p:nvPicPr>
          <p:cNvPr id="1028" name="Picture 4" descr="default-logo">
            <a:extLst>
              <a:ext uri="{FF2B5EF4-FFF2-40B4-BE49-F238E27FC236}">
                <a16:creationId xmlns:a16="http://schemas.microsoft.com/office/drawing/2014/main" id="{729918EA-EB0E-4E97-854F-D5A7906AE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308" y="279644"/>
            <a:ext cx="1009650" cy="869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93EB4860-E089-4187-8A15-8ED6A8FBF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253128"/>
            <a:ext cx="1122363" cy="81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ap of the Baltic Sea Region - Nations Online Project">
            <a:extLst>
              <a:ext uri="{FF2B5EF4-FFF2-40B4-BE49-F238E27FC236}">
                <a16:creationId xmlns:a16="http://schemas.microsoft.com/office/drawing/2014/main" id="{FD2C5BC1-B4A0-4C3D-8EA8-97ADB81DF8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7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AA993ECC-E8B8-4607-9CAB-0968370B872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422112">
            <a:off x="3531970" y="285012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157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2F6CFC6-DE1B-4880-8B3F-ABCFFF1D2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1440" y="221225"/>
            <a:ext cx="8133494" cy="6415549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Size </a:t>
            </a:r>
            <a:r>
              <a:rPr lang="et-EE" dirty="0">
                <a:solidFill>
                  <a:schemeClr val="tx1"/>
                </a:solidFill>
              </a:rPr>
              <a:t>7,4 </a:t>
            </a:r>
            <a:r>
              <a:rPr lang="en-US" dirty="0">
                <a:solidFill>
                  <a:schemeClr val="tx1"/>
                </a:solidFill>
              </a:rPr>
              <a:t>(ha)</a:t>
            </a:r>
          </a:p>
          <a:p>
            <a:r>
              <a:rPr lang="en-US" dirty="0">
                <a:solidFill>
                  <a:schemeClr val="tx1"/>
                </a:solidFill>
              </a:rPr>
              <a:t>Investments </a:t>
            </a:r>
            <a:r>
              <a:rPr lang="et-EE" dirty="0" err="1">
                <a:solidFill>
                  <a:schemeClr val="tx1"/>
                </a:solidFill>
              </a:rPr>
              <a:t>budget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t-EE" dirty="0">
                <a:solidFill>
                  <a:schemeClr val="tx1"/>
                </a:solidFill>
              </a:rPr>
              <a:t>445.644.€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t-EE" dirty="0">
                <a:solidFill>
                  <a:schemeClr val="tx1"/>
                </a:solidFill>
              </a:rPr>
              <a:t>D</a:t>
            </a:r>
            <a:r>
              <a:rPr lang="en-US" dirty="0" err="1">
                <a:solidFill>
                  <a:schemeClr val="tx1"/>
                </a:solidFill>
              </a:rPr>
              <a:t>esigned</a:t>
            </a:r>
            <a:r>
              <a:rPr lang="et-EE" dirty="0"/>
              <a:t> 07.2024- 04.2025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t-EE" dirty="0">
                <a:solidFill>
                  <a:schemeClr val="tx1"/>
                </a:solidFill>
              </a:rPr>
              <a:t>C</a:t>
            </a:r>
            <a:r>
              <a:rPr lang="en-US" dirty="0" err="1">
                <a:solidFill>
                  <a:schemeClr val="tx1"/>
                </a:solidFill>
              </a:rPr>
              <a:t>onstructed</a:t>
            </a:r>
            <a:r>
              <a:rPr lang="et-EE" dirty="0"/>
              <a:t> 07.-12.2025</a:t>
            </a:r>
            <a:endParaRPr lang="et-EE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t-EE" dirty="0"/>
          </a:p>
        </p:txBody>
      </p:sp>
      <p:pic>
        <p:nvPicPr>
          <p:cNvPr id="8" name="Pilt 7">
            <a:extLst>
              <a:ext uri="{FF2B5EF4-FFF2-40B4-BE49-F238E27FC236}">
                <a16:creationId xmlns:a16="http://schemas.microsoft.com/office/drawing/2014/main" id="{7118F69F-E688-DF82-D6F8-BD382CBD5F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03119"/>
            <a:ext cx="12205039" cy="4754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6367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CDADD3A1-DE6F-8F9B-CC58-6DE5D186C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3280" y="267144"/>
            <a:ext cx="3822189" cy="1409256"/>
          </a:xfrm>
        </p:spPr>
        <p:txBody>
          <a:bodyPr>
            <a:normAutofit/>
          </a:bodyPr>
          <a:lstStyle/>
          <a:p>
            <a:r>
              <a:rPr lang="et-EE" sz="4000" b="1" dirty="0" err="1"/>
              <a:t>Objective</a:t>
            </a:r>
            <a:r>
              <a:rPr lang="et-EE" sz="4000" b="1" dirty="0"/>
              <a:t> </a:t>
            </a:r>
            <a:r>
              <a:rPr lang="et-EE" sz="2000" b="1" dirty="0"/>
              <a:t>of </a:t>
            </a:r>
            <a:r>
              <a:rPr lang="et-EE" sz="2000" b="1" dirty="0" err="1"/>
              <a:t>the</a:t>
            </a:r>
            <a:r>
              <a:rPr lang="et-EE" sz="2000" b="1" dirty="0"/>
              <a:t> </a:t>
            </a:r>
            <a:r>
              <a:rPr lang="et-EE" sz="2000" b="1" dirty="0" err="1"/>
              <a:t>pilot</a:t>
            </a:r>
            <a:endParaRPr lang="et-EE" sz="2000" b="1" dirty="0"/>
          </a:p>
        </p:txBody>
      </p:sp>
      <p:pic>
        <p:nvPicPr>
          <p:cNvPr id="10" name="Pilt 9">
            <a:extLst>
              <a:ext uri="{FF2B5EF4-FFF2-40B4-BE49-F238E27FC236}">
                <a16:creationId xmlns:a16="http://schemas.microsoft.com/office/drawing/2014/main" id="{15BCEC91-1714-AF19-F7E1-07CBABD1A3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18" r="6325"/>
          <a:stretch>
            <a:fillRect/>
          </a:stretch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0D442E6-4B8D-5BDD-1BAB-263E62C00C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3280" y="1991360"/>
            <a:ext cx="4480560" cy="4302759"/>
          </a:xfrm>
        </p:spPr>
        <p:txBody>
          <a:bodyPr>
            <a:normAutofit lnSpcReduction="10000"/>
          </a:bodyPr>
          <a:lstStyle/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t-EE" altLang="et-EE" dirty="0"/>
              <a:t> </a:t>
            </a:r>
            <a:r>
              <a:rPr lang="et-EE" altLang="et-EE" b="1" dirty="0" err="1"/>
              <a:t>reduce</a:t>
            </a:r>
            <a:r>
              <a:rPr lang="et-EE" altLang="et-EE" b="1" dirty="0"/>
              <a:t> </a:t>
            </a:r>
            <a:r>
              <a:rPr lang="et-EE" altLang="et-EE" b="1" dirty="0" err="1"/>
              <a:t>flooding</a:t>
            </a:r>
            <a:r>
              <a:rPr lang="et-EE" altLang="et-EE" b="1" dirty="0"/>
              <a:t> </a:t>
            </a:r>
            <a:r>
              <a:rPr lang="et-EE" altLang="et-EE" dirty="0"/>
              <a:t>in </a:t>
            </a:r>
            <a:r>
              <a:rPr lang="et-EE" altLang="et-EE" dirty="0" err="1"/>
              <a:t>residential</a:t>
            </a:r>
            <a:r>
              <a:rPr lang="et-EE" altLang="et-EE" dirty="0"/>
              <a:t> </a:t>
            </a:r>
            <a:r>
              <a:rPr lang="et-EE" altLang="et-EE" dirty="0" err="1"/>
              <a:t>areas</a:t>
            </a:r>
            <a:r>
              <a:rPr lang="et-EE" altLang="et-EE" dirty="0"/>
              <a:t> </a:t>
            </a:r>
            <a:r>
              <a:rPr lang="et-EE" altLang="et-EE" dirty="0" err="1"/>
              <a:t>caused</a:t>
            </a:r>
            <a:r>
              <a:rPr lang="et-EE" altLang="et-EE" dirty="0"/>
              <a:t> by </a:t>
            </a:r>
            <a:r>
              <a:rPr lang="et-EE" altLang="et-EE" dirty="0" err="1"/>
              <a:t>stormwater</a:t>
            </a:r>
            <a:r>
              <a:rPr lang="et-EE" altLang="et-EE" dirty="0"/>
              <a:t>;</a:t>
            </a:r>
            <a:br>
              <a:rPr lang="et-EE" altLang="et-EE" dirty="0"/>
            </a:br>
            <a:endParaRPr lang="et-EE" altLang="et-EE" dirty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t-EE" altLang="et-EE" dirty="0" err="1"/>
              <a:t>ensure</a:t>
            </a:r>
            <a:r>
              <a:rPr lang="et-EE" altLang="et-EE" dirty="0"/>
              <a:t> </a:t>
            </a:r>
            <a:r>
              <a:rPr lang="et-EE" altLang="et-EE" b="1" dirty="0" err="1"/>
              <a:t>natural</a:t>
            </a:r>
            <a:r>
              <a:rPr lang="et-EE" altLang="et-EE" b="1" dirty="0"/>
              <a:t> </a:t>
            </a:r>
            <a:r>
              <a:rPr lang="et-EE" altLang="et-EE" b="1" dirty="0" err="1"/>
              <a:t>treatment</a:t>
            </a:r>
            <a:r>
              <a:rPr lang="et-EE" altLang="et-EE" b="1" dirty="0"/>
              <a:t> </a:t>
            </a:r>
            <a:r>
              <a:rPr lang="et-EE" altLang="et-EE" dirty="0"/>
              <a:t>of </a:t>
            </a:r>
            <a:r>
              <a:rPr lang="et-EE" altLang="et-EE" dirty="0" err="1"/>
              <a:t>stormwater</a:t>
            </a:r>
            <a:r>
              <a:rPr lang="et-EE" altLang="et-EE" dirty="0"/>
              <a:t> </a:t>
            </a:r>
            <a:r>
              <a:rPr lang="et-EE" altLang="et-EE" dirty="0" err="1"/>
              <a:t>before</a:t>
            </a:r>
            <a:r>
              <a:rPr lang="et-EE" altLang="et-EE" dirty="0"/>
              <a:t> </a:t>
            </a:r>
            <a:r>
              <a:rPr lang="et-EE" altLang="et-EE" dirty="0" err="1"/>
              <a:t>it</a:t>
            </a:r>
            <a:r>
              <a:rPr lang="et-EE" altLang="et-EE" dirty="0"/>
              <a:t> </a:t>
            </a:r>
            <a:r>
              <a:rPr lang="et-EE" altLang="et-EE" dirty="0" err="1"/>
              <a:t>reaches</a:t>
            </a:r>
            <a:r>
              <a:rPr lang="et-EE" altLang="et-EE" dirty="0"/>
              <a:t> </a:t>
            </a:r>
            <a:r>
              <a:rPr lang="et-EE" altLang="et-EE" dirty="0" err="1"/>
              <a:t>the</a:t>
            </a:r>
            <a:r>
              <a:rPr lang="et-EE" altLang="et-EE" dirty="0"/>
              <a:t> sea;</a:t>
            </a:r>
            <a:br>
              <a:rPr lang="et-EE" altLang="et-EE" dirty="0"/>
            </a:br>
            <a:endParaRPr lang="et-EE" altLang="et-EE" dirty="0"/>
          </a:p>
          <a:p>
            <a:pPr marL="0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et-EE" altLang="et-EE" dirty="0" err="1"/>
              <a:t>replace</a:t>
            </a:r>
            <a:r>
              <a:rPr lang="et-EE" altLang="et-EE" dirty="0"/>
              <a:t> </a:t>
            </a:r>
            <a:r>
              <a:rPr lang="et-EE" altLang="et-EE" dirty="0" err="1"/>
              <a:t>wasteland</a:t>
            </a:r>
            <a:r>
              <a:rPr lang="et-EE" altLang="et-EE" dirty="0"/>
              <a:t> </a:t>
            </a:r>
            <a:r>
              <a:rPr lang="et-EE" altLang="et-EE" dirty="0" err="1"/>
              <a:t>with</a:t>
            </a:r>
            <a:r>
              <a:rPr lang="et-EE" altLang="et-EE" dirty="0"/>
              <a:t> a </a:t>
            </a:r>
            <a:r>
              <a:rPr lang="et-EE" altLang="et-EE" b="1" dirty="0" err="1"/>
              <a:t>multifunctional</a:t>
            </a:r>
            <a:r>
              <a:rPr lang="et-EE" altLang="et-EE" dirty="0"/>
              <a:t>, </a:t>
            </a:r>
            <a:r>
              <a:rPr lang="et-EE" altLang="et-EE" dirty="0" err="1"/>
              <a:t>value-creating</a:t>
            </a:r>
            <a:r>
              <a:rPr lang="et-EE" altLang="et-EE" dirty="0"/>
              <a:t> </a:t>
            </a:r>
            <a:r>
              <a:rPr lang="et-EE" altLang="et-EE" b="1" dirty="0" err="1"/>
              <a:t>area</a:t>
            </a:r>
            <a:r>
              <a:rPr lang="et-EE" altLang="et-EE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6072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5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Pealkiri 1">
            <a:extLst>
              <a:ext uri="{FF2B5EF4-FFF2-40B4-BE49-F238E27FC236}">
                <a16:creationId xmlns:a16="http://schemas.microsoft.com/office/drawing/2014/main" id="{0767DF4C-95CB-84F3-BE9D-E779463C7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1610" y="365125"/>
            <a:ext cx="3822189" cy="1899912"/>
          </a:xfrm>
        </p:spPr>
        <p:txBody>
          <a:bodyPr>
            <a:normAutofit/>
          </a:bodyPr>
          <a:lstStyle/>
          <a:p>
            <a:r>
              <a:rPr lang="et-EE" sz="4000" b="1" dirty="0" err="1"/>
              <a:t>Constructed</a:t>
            </a:r>
            <a:endParaRPr lang="et-EE" sz="4000" b="1" dirty="0"/>
          </a:p>
        </p:txBody>
      </p:sp>
      <p:pic>
        <p:nvPicPr>
          <p:cNvPr id="17" name="Sisu kohatäide 16">
            <a:extLst>
              <a:ext uri="{FF2B5EF4-FFF2-40B4-BE49-F238E27FC236}">
                <a16:creationId xmlns:a16="http://schemas.microsoft.com/office/drawing/2014/main" id="{15F4C9AD-4BAE-6748-9BA0-5A9F9F0600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rcRect l="10556" r="21425" b="-2"/>
          <a:stretch>
            <a:fillRect/>
          </a:stretch>
        </p:blipFill>
        <p:spPr>
          <a:xfrm>
            <a:off x="1" y="10"/>
            <a:ext cx="6936390" cy="6857990"/>
          </a:xfrm>
          <a:prstGeom prst="rect">
            <a:avLst/>
          </a:prstGeom>
        </p:spPr>
      </p:pic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A64D66A3-D4FF-A68B-BFD3-CF1797385F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1610" y="1930400"/>
            <a:ext cx="3329430" cy="4246563"/>
          </a:xfrm>
        </p:spPr>
        <p:txBody>
          <a:bodyPr>
            <a:norm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t-EE" altLang="et-EE" dirty="0"/>
              <a:t> a </a:t>
            </a:r>
            <a:r>
              <a:rPr lang="et-EE" altLang="et-EE" b="1" dirty="0" err="1"/>
              <a:t>regulator</a:t>
            </a:r>
            <a:r>
              <a:rPr lang="et-EE" altLang="et-EE" dirty="0"/>
              <a:t> </a:t>
            </a:r>
            <a:r>
              <a:rPr lang="et-EE" altLang="et-EE" dirty="0" err="1"/>
              <a:t>to</a:t>
            </a:r>
            <a:r>
              <a:rPr lang="et-EE" altLang="et-EE" dirty="0"/>
              <a:t> </a:t>
            </a:r>
            <a:r>
              <a:rPr lang="et-EE" altLang="et-EE" dirty="0" err="1"/>
              <a:t>mitigate</a:t>
            </a:r>
            <a:r>
              <a:rPr lang="et-EE" altLang="et-EE" dirty="0"/>
              <a:t> </a:t>
            </a:r>
            <a:r>
              <a:rPr lang="et-EE" altLang="et-EE" dirty="0" err="1"/>
              <a:t>the</a:t>
            </a:r>
            <a:r>
              <a:rPr lang="et-EE" altLang="et-EE" dirty="0"/>
              <a:t> </a:t>
            </a:r>
            <a:r>
              <a:rPr lang="et-EE" altLang="et-EE" dirty="0" err="1"/>
              <a:t>impact</a:t>
            </a:r>
            <a:r>
              <a:rPr lang="et-EE" altLang="et-EE" dirty="0"/>
              <a:t> of sea </a:t>
            </a:r>
            <a:r>
              <a:rPr lang="et-EE" altLang="et-EE" dirty="0" err="1"/>
              <a:t>level</a:t>
            </a:r>
            <a:r>
              <a:rPr lang="et-EE" altLang="et-EE" dirty="0"/>
              <a:t> </a:t>
            </a:r>
            <a:r>
              <a:rPr lang="et-EE" altLang="et-EE" dirty="0" err="1"/>
              <a:t>rise</a:t>
            </a:r>
            <a:r>
              <a:rPr lang="et-EE" altLang="et-EE" dirty="0"/>
              <a:t>,</a:t>
            </a:r>
            <a:br>
              <a:rPr lang="et-EE" altLang="et-EE" dirty="0"/>
            </a:br>
            <a:endParaRPr lang="et-EE" altLang="et-EE" dirty="0"/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t-EE" b="1" dirty="0"/>
              <a:t> </a:t>
            </a:r>
            <a:r>
              <a:rPr lang="et-EE" b="1" dirty="0" err="1"/>
              <a:t>shore</a:t>
            </a:r>
            <a:r>
              <a:rPr lang="et-EE" b="1" dirty="0"/>
              <a:t> </a:t>
            </a:r>
            <a:r>
              <a:rPr lang="et-EE" b="1" dirty="0" err="1"/>
              <a:t>protection</a:t>
            </a:r>
            <a:r>
              <a:rPr lang="et-EE" b="1" dirty="0"/>
              <a:t> </a:t>
            </a:r>
            <a:r>
              <a:rPr lang="et-EE" dirty="0" err="1"/>
              <a:t>embankment</a:t>
            </a:r>
            <a:r>
              <a:rPr lang="et-EE" dirty="0"/>
              <a:t>, </a:t>
            </a:r>
            <a:br>
              <a:rPr lang="et-EE" dirty="0"/>
            </a:br>
            <a:endParaRPr lang="et-EE" dirty="0"/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t-EE" dirty="0" err="1"/>
              <a:t>community</a:t>
            </a:r>
            <a:r>
              <a:rPr lang="et-EE" dirty="0"/>
              <a:t> </a:t>
            </a:r>
            <a:r>
              <a:rPr lang="et-EE" dirty="0" err="1"/>
              <a:t>area</a:t>
            </a:r>
            <a:r>
              <a:rPr lang="et-EE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75817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134194D8-7E70-6152-73EB-5B163845E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1120" y="314325"/>
            <a:ext cx="4272280" cy="1325563"/>
          </a:xfrm>
        </p:spPr>
        <p:txBody>
          <a:bodyPr>
            <a:normAutofit/>
          </a:bodyPr>
          <a:lstStyle/>
          <a:p>
            <a:r>
              <a:rPr lang="et-EE" sz="4000" b="1" dirty="0" err="1"/>
              <a:t>Constructed</a:t>
            </a:r>
            <a:endParaRPr lang="et-EE" sz="4000" b="1" dirty="0"/>
          </a:p>
        </p:txBody>
      </p:sp>
      <p:pic>
        <p:nvPicPr>
          <p:cNvPr id="27" name="Sisu kohatäide 26">
            <a:extLst>
              <a:ext uri="{FF2B5EF4-FFF2-40B4-BE49-F238E27FC236}">
                <a16:creationId xmlns:a16="http://schemas.microsoft.com/office/drawing/2014/main" id="{2A6A8204-72A3-DD46-C0A9-457BD4AD12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136000"/>
                    </a14:imgEffect>
                    <a14:imgEffect>
                      <a14:brightnessContrast bright="2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3440" cy="6858000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06A020D-57EE-E157-C55C-7996A20E6954}"/>
              </a:ext>
            </a:extLst>
          </p:cNvPr>
          <p:cNvSpPr txBox="1"/>
          <p:nvPr/>
        </p:nvSpPr>
        <p:spPr>
          <a:xfrm>
            <a:off x="7691120" y="1639888"/>
            <a:ext cx="4124960" cy="232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t-EE" sz="2800" dirty="0" err="1"/>
              <a:t>wet</a:t>
            </a:r>
            <a:r>
              <a:rPr lang="et-EE" sz="2800" dirty="0"/>
              <a:t> </a:t>
            </a:r>
            <a:r>
              <a:rPr lang="et-EE" sz="2800" b="1" dirty="0" err="1"/>
              <a:t>swale</a:t>
            </a:r>
            <a:r>
              <a:rPr lang="et-EE" sz="2800" dirty="0"/>
              <a:t> </a:t>
            </a:r>
            <a:r>
              <a:rPr lang="et-EE" sz="2800" dirty="0" err="1"/>
              <a:t>for</a:t>
            </a:r>
            <a:r>
              <a:rPr lang="et-EE" sz="2800" dirty="0"/>
              <a:t> </a:t>
            </a:r>
            <a:r>
              <a:rPr lang="et-EE" sz="2800" dirty="0" err="1"/>
              <a:t>natural</a:t>
            </a:r>
            <a:r>
              <a:rPr lang="et-EE" sz="2800" dirty="0"/>
              <a:t> </a:t>
            </a:r>
            <a:r>
              <a:rPr lang="et-EE" sz="2800" dirty="0" err="1"/>
              <a:t>treatment</a:t>
            </a:r>
            <a:r>
              <a:rPr lang="et-EE" sz="2800" dirty="0"/>
              <a:t> of </a:t>
            </a:r>
            <a:r>
              <a:rPr lang="et-EE" sz="2800" dirty="0" err="1"/>
              <a:t>stormwater</a:t>
            </a:r>
            <a:r>
              <a:rPr lang="et-EE" sz="2800" dirty="0"/>
              <a:t>, </a:t>
            </a:r>
            <a:r>
              <a:rPr lang="et-EE" sz="2800" dirty="0" err="1"/>
              <a:t>before</a:t>
            </a:r>
            <a:r>
              <a:rPr lang="et-EE" sz="2800" dirty="0"/>
              <a:t> </a:t>
            </a:r>
            <a:r>
              <a:rPr lang="et-EE" sz="2800" dirty="0" err="1"/>
              <a:t>it</a:t>
            </a:r>
            <a:r>
              <a:rPr lang="et-EE" sz="2800" dirty="0"/>
              <a:t> </a:t>
            </a:r>
            <a:r>
              <a:rPr lang="et-EE" sz="2800" dirty="0" err="1"/>
              <a:t>reaches</a:t>
            </a:r>
            <a:r>
              <a:rPr lang="et-EE" sz="2800" dirty="0"/>
              <a:t> </a:t>
            </a:r>
            <a:r>
              <a:rPr lang="et-EE" sz="2800" dirty="0" err="1"/>
              <a:t>the</a:t>
            </a:r>
            <a:r>
              <a:rPr lang="et-EE" sz="2800" dirty="0"/>
              <a:t> sea;</a:t>
            </a:r>
            <a:r>
              <a:rPr lang="et-EE" altLang="et-EE" sz="2800" dirty="0"/>
              <a:t> </a:t>
            </a:r>
            <a:br>
              <a:rPr lang="et-EE" altLang="et-EE" sz="2800" dirty="0"/>
            </a:br>
            <a:endParaRPr lang="et-EE" altLang="et-EE" sz="2800" dirty="0"/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et-EE" sz="2800" b="1" dirty="0" err="1"/>
              <a:t>sledge</a:t>
            </a:r>
            <a:r>
              <a:rPr lang="et-EE" sz="2800" b="1" dirty="0"/>
              <a:t> </a:t>
            </a:r>
            <a:r>
              <a:rPr lang="et-EE" sz="2800" b="1" dirty="0" err="1"/>
              <a:t>hill</a:t>
            </a:r>
            <a:r>
              <a:rPr lang="et-EE" sz="2800" b="1" dirty="0"/>
              <a:t>.</a:t>
            </a:r>
            <a:r>
              <a:rPr lang="et-EE" sz="2800" dirty="0"/>
              <a:t> </a:t>
            </a:r>
          </a:p>
        </p:txBody>
      </p:sp>
      <p:pic>
        <p:nvPicPr>
          <p:cNvPr id="9" name="Pilt 8">
            <a:extLst>
              <a:ext uri="{FF2B5EF4-FFF2-40B4-BE49-F238E27FC236}">
                <a16:creationId xmlns:a16="http://schemas.microsoft.com/office/drawing/2014/main" id="{8C565C59-0CE1-F891-E679-32260FDE05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74304" y="4256321"/>
            <a:ext cx="2789341" cy="2092005"/>
          </a:xfrm>
          <a:prstGeom prst="rect">
            <a:avLst/>
          </a:prstGeom>
        </p:spPr>
      </p:pic>
      <p:pic>
        <p:nvPicPr>
          <p:cNvPr id="11" name="Pilt 10">
            <a:extLst>
              <a:ext uri="{FF2B5EF4-FFF2-40B4-BE49-F238E27FC236}">
                <a16:creationId xmlns:a16="http://schemas.microsoft.com/office/drawing/2014/main" id="{D00E3915-4C7C-482D-A3D9-E98802D033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8155" y="3895607"/>
            <a:ext cx="1607676" cy="1205757"/>
          </a:xfrm>
          <a:prstGeom prst="rect">
            <a:avLst/>
          </a:prstGeom>
        </p:spPr>
      </p:pic>
      <p:pic>
        <p:nvPicPr>
          <p:cNvPr id="13" name="Pilt 12">
            <a:extLst>
              <a:ext uri="{FF2B5EF4-FFF2-40B4-BE49-F238E27FC236}">
                <a16:creationId xmlns:a16="http://schemas.microsoft.com/office/drawing/2014/main" id="{9401ACDB-9C43-BF73-8306-3335817CBC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46924" y="4700049"/>
            <a:ext cx="1607675" cy="1205757"/>
          </a:xfrm>
          <a:prstGeom prst="rect">
            <a:avLst/>
          </a:prstGeom>
        </p:spPr>
      </p:pic>
      <p:pic>
        <p:nvPicPr>
          <p:cNvPr id="15" name="Pilt 14">
            <a:extLst>
              <a:ext uri="{FF2B5EF4-FFF2-40B4-BE49-F238E27FC236}">
                <a16:creationId xmlns:a16="http://schemas.microsoft.com/office/drawing/2014/main" id="{0746FA02-C868-90E5-3011-F582C51431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8155" y="5405037"/>
            <a:ext cx="1607676" cy="1205757"/>
          </a:xfrm>
          <a:prstGeom prst="rect">
            <a:avLst/>
          </a:prstGeom>
        </p:spPr>
      </p:pic>
      <p:pic>
        <p:nvPicPr>
          <p:cNvPr id="19" name="Pilt 18">
            <a:extLst>
              <a:ext uri="{FF2B5EF4-FFF2-40B4-BE49-F238E27FC236}">
                <a16:creationId xmlns:a16="http://schemas.microsoft.com/office/drawing/2014/main" id="{AB6E2CB5-3F7B-ACB1-C589-E3E4B761C5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81685" y="3932853"/>
            <a:ext cx="1905647" cy="1429235"/>
          </a:xfrm>
          <a:prstGeom prst="rect">
            <a:avLst/>
          </a:prstGeom>
        </p:spPr>
      </p:pic>
      <p:pic>
        <p:nvPicPr>
          <p:cNvPr id="21" name="Pilt 20">
            <a:extLst>
              <a:ext uri="{FF2B5EF4-FFF2-40B4-BE49-F238E27FC236}">
                <a16:creationId xmlns:a16="http://schemas.microsoft.com/office/drawing/2014/main" id="{8C80DD10-1ACC-E45C-DC42-1278BA19B43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9657847" y="4460659"/>
            <a:ext cx="2244440" cy="168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508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lt 6">
            <a:extLst>
              <a:ext uri="{FF2B5EF4-FFF2-40B4-BE49-F238E27FC236}">
                <a16:creationId xmlns:a16="http://schemas.microsoft.com/office/drawing/2014/main" id="{8186359C-B52E-BC86-ECE0-1AF2464609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523242" y="523237"/>
            <a:ext cx="6858001" cy="581152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A5B2D5-DA85-4ADC-8EA8-E890AFED5C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4160" y="68738"/>
            <a:ext cx="4201160" cy="1325563"/>
          </a:xfrm>
        </p:spPr>
        <p:txBody>
          <a:bodyPr>
            <a:normAutofit/>
          </a:bodyPr>
          <a:lstStyle/>
          <a:p>
            <a:r>
              <a:rPr lang="en-US" sz="4000" b="1" dirty="0"/>
              <a:t>Main lessons learnt</a:t>
            </a:r>
            <a:endParaRPr lang="et-EE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CC6CE-FE99-4228-90E9-317DC479D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4160" y="1259840"/>
            <a:ext cx="5090160" cy="4866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t-EE" sz="1800" b="1" dirty="0" err="1">
                <a:solidFill>
                  <a:schemeClr val="accent1"/>
                </a:solidFill>
              </a:rPr>
              <a:t>Could</a:t>
            </a:r>
            <a:r>
              <a:rPr lang="et-EE" sz="1800" b="1" dirty="0">
                <a:solidFill>
                  <a:schemeClr val="accent1"/>
                </a:solidFill>
              </a:rPr>
              <a:t> </a:t>
            </a:r>
            <a:r>
              <a:rPr lang="et-EE" sz="1800" b="1" dirty="0" err="1">
                <a:solidFill>
                  <a:schemeClr val="accent1"/>
                </a:solidFill>
              </a:rPr>
              <a:t>not</a:t>
            </a:r>
            <a:r>
              <a:rPr lang="et-EE" sz="1800" b="1" dirty="0">
                <a:solidFill>
                  <a:schemeClr val="accent1"/>
                </a:solidFill>
              </a:rPr>
              <a:t> </a:t>
            </a:r>
            <a:r>
              <a:rPr lang="et-EE" sz="1800" b="1" dirty="0" err="1">
                <a:solidFill>
                  <a:schemeClr val="accent1"/>
                </a:solidFill>
              </a:rPr>
              <a:t>expect</a:t>
            </a:r>
            <a:r>
              <a:rPr lang="et-EE" sz="1800" b="1" dirty="0">
                <a:solidFill>
                  <a:schemeClr val="accent1"/>
                </a:solidFill>
              </a:rPr>
              <a:t>: </a:t>
            </a:r>
          </a:p>
          <a:p>
            <a:r>
              <a:rPr lang="et-EE" sz="1800" dirty="0"/>
              <a:t>The </a:t>
            </a:r>
            <a:r>
              <a:rPr lang="et-EE" sz="1800" b="1" dirty="0" err="1"/>
              <a:t>team</a:t>
            </a:r>
            <a:r>
              <a:rPr lang="et-EE" sz="1800" dirty="0"/>
              <a:t> </a:t>
            </a:r>
            <a:r>
              <a:rPr lang="et-EE" sz="1800" dirty="0" err="1"/>
              <a:t>dispandment</a:t>
            </a:r>
            <a:r>
              <a:rPr lang="et-EE" sz="1800" dirty="0"/>
              <a:t>, </a:t>
            </a:r>
          </a:p>
          <a:p>
            <a:r>
              <a:rPr lang="et-EE" sz="1800" b="1" dirty="0"/>
              <a:t>VAT</a:t>
            </a:r>
            <a:r>
              <a:rPr lang="et-EE" sz="1800" dirty="0"/>
              <a:t> </a:t>
            </a:r>
            <a:r>
              <a:rPr lang="et-EE" sz="1800" dirty="0" err="1"/>
              <a:t>increase</a:t>
            </a:r>
            <a:r>
              <a:rPr lang="et-EE" sz="1800" dirty="0"/>
              <a:t> – </a:t>
            </a:r>
            <a:r>
              <a:rPr lang="et-EE" sz="1800" dirty="0" err="1"/>
              <a:t>twice</a:t>
            </a:r>
            <a:r>
              <a:rPr lang="et-EE" sz="1800" dirty="0"/>
              <a:t>, </a:t>
            </a:r>
          </a:p>
          <a:p>
            <a:r>
              <a:rPr lang="et-EE" sz="1800" dirty="0"/>
              <a:t>Designer </a:t>
            </a:r>
            <a:r>
              <a:rPr lang="et-EE" sz="1800" b="1" dirty="0" err="1"/>
              <a:t>procurement</a:t>
            </a:r>
            <a:r>
              <a:rPr lang="et-EE" sz="1800" dirty="0"/>
              <a:t> – </a:t>
            </a:r>
            <a:r>
              <a:rPr lang="et-EE" sz="1800" dirty="0" err="1"/>
              <a:t>thrice</a:t>
            </a:r>
            <a:r>
              <a:rPr lang="et-EE" sz="1800" dirty="0"/>
              <a:t>, </a:t>
            </a:r>
          </a:p>
          <a:p>
            <a:r>
              <a:rPr lang="en-US" sz="1800" dirty="0"/>
              <a:t>An </a:t>
            </a:r>
            <a:r>
              <a:rPr lang="en-US" sz="1800" b="1" dirty="0"/>
              <a:t>earlier</a:t>
            </a:r>
            <a:r>
              <a:rPr lang="en-US" sz="1800" dirty="0"/>
              <a:t> construction </a:t>
            </a:r>
            <a:r>
              <a:rPr lang="en-US" sz="1800" b="1" dirty="0"/>
              <a:t>deadline</a:t>
            </a:r>
            <a:r>
              <a:rPr lang="en-US" sz="1800" dirty="0"/>
              <a:t> set by the Ministry of Climate (later reversed)</a:t>
            </a:r>
            <a:r>
              <a:rPr lang="et-EE" sz="1800" dirty="0"/>
              <a:t>.</a:t>
            </a:r>
          </a:p>
          <a:p>
            <a:pPr marL="0" indent="0">
              <a:buNone/>
            </a:pPr>
            <a:endParaRPr lang="et-EE" sz="1800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et-EE" sz="1800" b="1" dirty="0">
                <a:solidFill>
                  <a:schemeClr val="accent1"/>
                </a:solidFill>
              </a:rPr>
              <a:t>W</a:t>
            </a:r>
            <a:r>
              <a:rPr lang="en-US" sz="1800" b="1" dirty="0" err="1">
                <a:solidFill>
                  <a:schemeClr val="accent1"/>
                </a:solidFill>
              </a:rPr>
              <a:t>ould</a:t>
            </a:r>
            <a:r>
              <a:rPr lang="en-US" sz="1800" b="1" dirty="0">
                <a:solidFill>
                  <a:schemeClr val="accent1"/>
                </a:solidFill>
              </a:rPr>
              <a:t> do differently if we would start over</a:t>
            </a:r>
            <a:r>
              <a:rPr lang="et-EE" sz="1800" b="1" dirty="0">
                <a:solidFill>
                  <a:schemeClr val="accent1"/>
                </a:solidFill>
              </a:rPr>
              <a:t>: </a:t>
            </a:r>
          </a:p>
          <a:p>
            <a:r>
              <a:rPr lang="et-EE" sz="1800" dirty="0"/>
              <a:t> </a:t>
            </a:r>
            <a:r>
              <a:rPr lang="et-EE" sz="1800" dirty="0" err="1"/>
              <a:t>Set</a:t>
            </a:r>
            <a:r>
              <a:rPr lang="et-EE" sz="1800" dirty="0"/>
              <a:t> </a:t>
            </a:r>
            <a:r>
              <a:rPr lang="et-EE" sz="1800" dirty="0" err="1"/>
              <a:t>less</a:t>
            </a:r>
            <a:r>
              <a:rPr lang="et-EE" sz="1800" dirty="0"/>
              <a:t> </a:t>
            </a:r>
            <a:r>
              <a:rPr lang="et-EE" sz="1800" dirty="0" err="1"/>
              <a:t>ambitious</a:t>
            </a:r>
            <a:r>
              <a:rPr lang="et-EE" sz="1800" dirty="0"/>
              <a:t> </a:t>
            </a:r>
            <a:r>
              <a:rPr lang="et-EE" sz="1800" b="1" dirty="0" err="1"/>
              <a:t>goals</a:t>
            </a:r>
            <a:r>
              <a:rPr lang="et-EE" sz="1800" dirty="0"/>
              <a:t> (</a:t>
            </a:r>
            <a:r>
              <a:rPr lang="et-EE" sz="1800" dirty="0" err="1"/>
              <a:t>perhaps</a:t>
            </a:r>
            <a:r>
              <a:rPr lang="et-EE" sz="1800" dirty="0"/>
              <a:t>…), </a:t>
            </a:r>
          </a:p>
          <a:p>
            <a:r>
              <a:rPr lang="et-EE" sz="1800" dirty="0"/>
              <a:t> </a:t>
            </a:r>
            <a:r>
              <a:rPr lang="et-EE" sz="1800" dirty="0" err="1"/>
              <a:t>Involve</a:t>
            </a:r>
            <a:r>
              <a:rPr lang="et-EE" sz="1800" dirty="0"/>
              <a:t> a </a:t>
            </a:r>
            <a:r>
              <a:rPr lang="et-EE" sz="1800" dirty="0" err="1"/>
              <a:t>larger</a:t>
            </a:r>
            <a:r>
              <a:rPr lang="et-EE" sz="1800" dirty="0"/>
              <a:t> </a:t>
            </a:r>
            <a:r>
              <a:rPr lang="et-EE" sz="1800" b="1" dirty="0" err="1"/>
              <a:t>team</a:t>
            </a:r>
            <a:r>
              <a:rPr lang="et-EE" sz="1800" b="1" dirty="0"/>
              <a:t>;</a:t>
            </a:r>
            <a:r>
              <a:rPr lang="et-EE" sz="1800" dirty="0"/>
              <a:t> 	</a:t>
            </a:r>
          </a:p>
          <a:p>
            <a:pPr marL="0" indent="0">
              <a:buNone/>
            </a:pPr>
            <a:endParaRPr lang="et-EE" sz="1800" dirty="0"/>
          </a:p>
          <a:p>
            <a:pPr marL="0" indent="0">
              <a:buNone/>
            </a:pPr>
            <a:r>
              <a:rPr lang="et-EE" sz="1800" b="1" dirty="0">
                <a:solidFill>
                  <a:schemeClr val="accent1"/>
                </a:solidFill>
              </a:rPr>
              <a:t>S</a:t>
            </a:r>
            <a:r>
              <a:rPr lang="en-US" sz="1800" b="1" dirty="0">
                <a:solidFill>
                  <a:schemeClr val="accent1"/>
                </a:solidFill>
              </a:rPr>
              <a:t>till don’t know, but would like to ask from other cities with experiences in NBS implementation</a:t>
            </a:r>
            <a:r>
              <a:rPr lang="et-EE" sz="1800" b="1" dirty="0">
                <a:solidFill>
                  <a:schemeClr val="accent1"/>
                </a:solidFill>
              </a:rPr>
              <a:t>:</a:t>
            </a:r>
            <a:r>
              <a:rPr lang="et-EE" sz="1800" b="1" dirty="0"/>
              <a:t> </a:t>
            </a:r>
          </a:p>
          <a:p>
            <a:r>
              <a:rPr lang="en-US" sz="1800" b="1" dirty="0"/>
              <a:t>how to plan </a:t>
            </a:r>
            <a:r>
              <a:rPr lang="en-US" sz="1800" dirty="0"/>
              <a:t>well for unforeseen circumstances and a sustainable budget for a </a:t>
            </a:r>
            <a:r>
              <a:rPr lang="en-US" sz="1800" b="1" dirty="0"/>
              <a:t>long project</a:t>
            </a:r>
            <a:r>
              <a:rPr lang="et-EE" sz="1800" b="1" dirty="0"/>
              <a:t>?</a:t>
            </a:r>
            <a:endParaRPr lang="en-US" sz="1800" b="1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endParaRPr lang="et-EE" sz="1800" dirty="0"/>
          </a:p>
        </p:txBody>
      </p:sp>
    </p:spTree>
    <p:extLst>
      <p:ext uri="{BB962C8B-B14F-4D97-AF65-F5344CB8AC3E}">
        <p14:creationId xmlns:p14="http://schemas.microsoft.com/office/powerpoint/2010/main" val="2146740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A19A3D-CDDA-DCF8-9CFF-EA03AA43C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0913B-42C5-618B-915F-54E4E92D2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68192" y="1122363"/>
            <a:ext cx="5176157" cy="2387600"/>
          </a:xfrm>
        </p:spPr>
        <p:txBody>
          <a:bodyPr/>
          <a:lstStyle/>
          <a:p>
            <a:pPr algn="r"/>
            <a:r>
              <a:rPr lang="et-EE" b="1" dirty="0"/>
              <a:t>Haapsalu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452B60-01BF-3E5D-63DF-26985AE0B5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52014" y="3808158"/>
            <a:ext cx="3992335" cy="653220"/>
          </a:xfrm>
        </p:spPr>
        <p:txBody>
          <a:bodyPr/>
          <a:lstStyle/>
          <a:p>
            <a:pPr algn="r"/>
            <a:r>
              <a:rPr lang="en-US" i="1" dirty="0" err="1"/>
              <a:t>CityBlues</a:t>
            </a:r>
            <a:r>
              <a:rPr lang="en-US" i="1" dirty="0"/>
              <a:t> meets </a:t>
            </a:r>
            <a:r>
              <a:rPr lang="en-US" i="1" dirty="0" err="1"/>
              <a:t>LATESTadapt</a:t>
            </a:r>
            <a:endParaRPr lang="en-US" i="1" dirty="0"/>
          </a:p>
        </p:txBody>
      </p:sp>
      <p:pic>
        <p:nvPicPr>
          <p:cNvPr id="1028" name="Picture 4" descr="default-logo">
            <a:extLst>
              <a:ext uri="{FF2B5EF4-FFF2-40B4-BE49-F238E27FC236}">
                <a16:creationId xmlns:a16="http://schemas.microsoft.com/office/drawing/2014/main" id="{AB15DBDF-4C12-A676-1FF9-BB4CAF4841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4308" y="279644"/>
            <a:ext cx="1009650" cy="869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342C9629-FD44-5646-E81D-7CC8D59C2F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253128"/>
            <a:ext cx="1122363" cy="81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ap of the Baltic Sea Region - Nations Online Project">
            <a:extLst>
              <a:ext uri="{FF2B5EF4-FFF2-40B4-BE49-F238E27FC236}">
                <a16:creationId xmlns:a16="http://schemas.microsoft.com/office/drawing/2014/main" id="{1EF50997-EF8E-D7D6-1E01-F28390BBA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1976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0DD1271F-61FF-15D5-ECE5-E836A9107B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422112">
            <a:off x="3531970" y="2850123"/>
            <a:ext cx="914400" cy="9144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5B82D0-28B8-1B11-17F4-58AA455EC801}"/>
              </a:ext>
            </a:extLst>
          </p:cNvPr>
          <p:cNvSpPr txBox="1"/>
          <p:nvPr/>
        </p:nvSpPr>
        <p:spPr>
          <a:xfrm>
            <a:off x="8529003" y="5513609"/>
            <a:ext cx="3261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t-EE" dirty="0"/>
              <a:t>Gerda Ladva </a:t>
            </a:r>
          </a:p>
          <a:p>
            <a:pPr algn="r"/>
            <a:r>
              <a:rPr lang="et-EE" dirty="0"/>
              <a:t>Project Manager</a:t>
            </a:r>
          </a:p>
        </p:txBody>
      </p:sp>
    </p:spTree>
    <p:extLst>
      <p:ext uri="{BB962C8B-B14F-4D97-AF65-F5344CB8AC3E}">
        <p14:creationId xmlns:p14="http://schemas.microsoft.com/office/powerpoint/2010/main" val="2373918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47be7a3-40cc-4861-8e6b-091a64e0af57">
      <Terms xmlns="http://schemas.microsoft.com/office/infopath/2007/PartnerControls"/>
    </lcf76f155ced4ddcb4097134ff3c332f>
    <TaxCatchAll xmlns="3b4424a6-f96a-41cb-9e0a-1d973301d14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74ED33F4D52E8449792E30B813F96B1" ma:contentTypeVersion="20" ma:contentTypeDescription="Create a new document." ma:contentTypeScope="" ma:versionID="2838623750c33e12dad93115472f696b">
  <xsd:schema xmlns:xsd="http://www.w3.org/2001/XMLSchema" xmlns:xs="http://www.w3.org/2001/XMLSchema" xmlns:p="http://schemas.microsoft.com/office/2006/metadata/properties" xmlns:ns2="f47be7a3-40cc-4861-8e6b-091a64e0af57" xmlns:ns3="3b4424a6-f96a-41cb-9e0a-1d973301d14f" targetNamespace="http://schemas.microsoft.com/office/2006/metadata/properties" ma:root="true" ma:fieldsID="318cc6d3ebfcd5817eadb2c70f4217fd" ns2:_="" ns3:_="">
    <xsd:import namespace="f47be7a3-40cc-4861-8e6b-091a64e0af57"/>
    <xsd:import namespace="3b4424a6-f96a-41cb-9e0a-1d973301d14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3:TaxCatchAll" minOccurs="0"/>
                <xsd:element ref="ns2:MediaServiceDateTaken" minOccurs="0"/>
                <xsd:element ref="ns2:lcf76f155ced4ddcb4097134ff3c332f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47be7a3-40cc-4861-8e6b-091a64e0af5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7dd6dffa-87bb-4f6b-a805-2c3e44b255f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4424a6-f96a-41cb-9e0a-1d973301d14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60893e7b-de3c-44ed-8702-21bd4b8bb392}" ma:internalName="TaxCatchAll" ma:showField="CatchAllData" ma:web="3b4424a6-f96a-41cb-9e0a-1d973301d14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403482-037F-4900-89A7-B23055AAB009}">
  <ds:schemaRefs>
    <ds:schemaRef ds:uri="http://schemas.microsoft.com/office/2006/metadata/properties"/>
    <ds:schemaRef ds:uri="http://schemas.microsoft.com/office/infopath/2007/PartnerControls"/>
    <ds:schemaRef ds:uri="f47be7a3-40cc-4861-8e6b-091a64e0af57"/>
    <ds:schemaRef ds:uri="3b4424a6-f96a-41cb-9e0a-1d973301d14f"/>
  </ds:schemaRefs>
</ds:datastoreItem>
</file>

<file path=customXml/itemProps2.xml><?xml version="1.0" encoding="utf-8"?>
<ds:datastoreItem xmlns:ds="http://schemas.openxmlformats.org/officeDocument/2006/customXml" ds:itemID="{89446BE3-A5A1-4C88-9CA2-77FC886C40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A419BE5-4DC6-48DB-9FA9-1F3C6077D145}"/>
</file>

<file path=docProps/app.xml><?xml version="1.0" encoding="utf-8"?>
<Properties xmlns="http://schemas.openxmlformats.org/officeDocument/2006/extended-properties" xmlns:vt="http://schemas.openxmlformats.org/officeDocument/2006/docPropsVTypes">
  <TotalTime>12945</TotalTime>
  <Words>205</Words>
  <Application>Microsoft Office PowerPoint</Application>
  <PresentationFormat>Widescreen</PresentationFormat>
  <Paragraphs>38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Haapsalu</vt:lpstr>
      <vt:lpstr>PowerPoint Presentation</vt:lpstr>
      <vt:lpstr>Objective of the pilot</vt:lpstr>
      <vt:lpstr>Constructed</vt:lpstr>
      <vt:lpstr>Constructed</vt:lpstr>
      <vt:lpstr>Main lessons learnt</vt:lpstr>
      <vt:lpstr>Haapsalu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Murel Truu</dc:creator>
  <cp:lastModifiedBy>Gerda Ladva</cp:lastModifiedBy>
  <cp:revision>9</cp:revision>
  <dcterms:created xsi:type="dcterms:W3CDTF">2026-03-09T08:39:19Z</dcterms:created>
  <dcterms:modified xsi:type="dcterms:W3CDTF">2026-03-25T06:21:26Z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0x010100474ED33F4D52E8449792E30B813F96B1</vt:lpwstr>
  </property>
  <property fmtid="{D5CDD505-2E9C-101B-9397-08002B2CF9AE}" pid="3" name="MediaServiceImageTags">
    <vt:lpwstr/>
  </property>
</Properties>
</file>