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183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FE6A1-23B6-4759-AC4F-FD09A0EE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3EA2-96CD-4FA9-A35F-DDF1F3AD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B18D-1B43-4E0E-8C42-9B61AA18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5C5DE-B44A-46EB-A7FA-68E1A457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7859-A56F-4334-9245-7E55803B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95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DA9C-1CBD-4BD7-8902-F44E0A4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A2FF5-D7B4-4298-8656-9803586C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7A611-6A69-416D-8112-232C4AF3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DA9B-1EB7-4517-8E45-759DEF03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420E2-8D00-4567-B1DA-BFB0024E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06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AAD61E-3A3F-4EAC-94F9-E7D6733C7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422D1-DEDD-4D1C-ADA7-5C51292E5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05A27-932A-4E4B-9849-4CBEA7A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9D65-D194-4BC8-B483-1F64296D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E9D52-DD1A-4ABD-8950-B305E0CE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250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80-5EB8-466E-BED1-F131F347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1546E-5B1F-419C-9F80-E53FA0F30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647B4-4AE0-4D73-9517-94D7D96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6F8EF-AC78-4E5B-B7E3-C70956C0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D216-432B-492A-93E5-242058C3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72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3C7-68AD-4C7D-86B0-8D73197E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C826-17C6-41D8-8435-9CF5B526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8E53-F448-4D1B-B60D-028B6BF1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5660-ED9B-45EE-8CBD-09C1901C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9928-7696-4F1A-9418-61DD67C4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2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775B-A0E0-4001-B4D2-0A7A70C3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A035-0969-4420-A383-957C6BE0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4AA12-094A-4C50-B4C1-E312E2B8C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7F545-A2D1-4A72-BAFE-D255B9F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5A7D-FBA0-4257-ABF5-2CC46865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198E2-3838-4B3E-9889-3089B16C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2806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B1ED-8754-438E-B5BF-B499B811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C21D6-52EA-48DC-8909-10DA49EDC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CE05-4D3F-4D5E-8E3D-27780A9C8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3FF2A-13DF-4C0D-826C-C9578B67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6A9E9-7307-4FD0-B41B-9E6371BCA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9FEEBA-66E6-40AC-BEA7-809D4A3E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D6DB4-9F99-413C-82F4-8ABE09D4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849F1-0CFC-427B-86C7-75CE64EC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5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4328-315B-424E-B2D8-1BDCFF92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9058-6E2C-4F52-8FA5-C82BECF1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763C1-6D73-497E-A2CE-A417C31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0E65D-1DC6-48D6-BA2B-7AA12AE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451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1E6C-125E-42AC-8DFA-895749F5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FAB0-39AC-4EE5-AA0F-8C716669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9BD59-44CD-4317-A70E-C278B0FC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96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08BB-6504-4985-9595-E9DAE1CA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DE8F-040B-49DE-AEE1-3F82D093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BEE8-D1A9-4DDA-9AF5-933D9BA75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B342D-24AB-48B6-8B03-C3E2DE1B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61AB-127C-4C9A-B921-5D9DAE4B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7A82-CBFF-402D-91FA-3E918812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873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5D52-DBB2-4C8F-A902-3AD4A4D9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79783C-25CF-4737-90D7-A2AECF62C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5299B-DB90-457D-80FE-B33CD735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2F967-DA11-44A5-936F-5CD3E0C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46252-27C3-4DA6-99C9-AF03D03E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35049-5234-4F5E-BAA1-18303DAD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094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E8294-2D7D-4A9F-9C8D-BA994B60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BB6-DF2F-4018-893B-DAA9F652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12B1-53D4-45A0-B165-948DD950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6AFB-558E-49BE-9F7E-5659008D43DD}" type="datetimeFigureOut">
              <a:rPr lang="et-EE" smtClean="0"/>
              <a:t>20.03.2026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A5F4-8420-4847-8FEB-0E5718084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A43E9-EF34-4AA9-AFBC-9B579B85B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9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3A7B4-A3CF-4167-B5E1-094396CDB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3194" y="1122363"/>
            <a:ext cx="5281156" cy="2387600"/>
          </a:xfrm>
        </p:spPr>
        <p:txBody>
          <a:bodyPr/>
          <a:lstStyle/>
          <a:p>
            <a:pPr algn="r"/>
            <a:r>
              <a:rPr lang="en-US" b="1" dirty="0" err="1"/>
              <a:t>Risebergastream</a:t>
            </a:r>
            <a:br>
              <a:rPr lang="en-US" b="1" dirty="0"/>
            </a:br>
            <a:r>
              <a:rPr lang="en-US" sz="4400" b="1" dirty="0"/>
              <a:t>-Malmö pilot </a:t>
            </a:r>
            <a:endParaRPr lang="et-E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ECCC-C83B-4F4B-867C-41667082B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627A64-1E84-4601-BC38-6792FD6B3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477" y="5412794"/>
            <a:ext cx="3416961" cy="144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fault-logo">
            <a:extLst>
              <a:ext uri="{FF2B5EF4-FFF2-40B4-BE49-F238E27FC236}">
                <a16:creationId xmlns:a16="http://schemas.microsoft.com/office/drawing/2014/main" id="{729918EA-EB0E-4E97-854F-D5A7906A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08" y="279644"/>
            <a:ext cx="1009650" cy="86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3EB4860-E089-4187-8A15-8ED6A8FB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53128"/>
            <a:ext cx="1122363" cy="8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FD2C5BC1-B4A0-4C3D-8EA8-97ADB81D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AA993ECC-E8B8-4607-9CAB-0968370B87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79518" y="47402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5AFBED-1592-4F54-966B-8D712F18CA02}"/>
              </a:ext>
            </a:extLst>
          </p:cNvPr>
          <p:cNvSpPr/>
          <p:nvPr/>
        </p:nvSpPr>
        <p:spPr>
          <a:xfrm>
            <a:off x="1" y="0"/>
            <a:ext cx="67564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F6CFC6-DE1B-4880-8B3F-ABCFFF1D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800" y="274617"/>
            <a:ext cx="4574251" cy="6415549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Main objective is to compose a catchment scale development plan that addresses flooding, erosion and water quality.</a:t>
            </a:r>
          </a:p>
          <a:p>
            <a:r>
              <a:rPr lang="en-US" sz="2200" dirty="0"/>
              <a:t>A small catchment that receives 1/3 of </a:t>
            </a:r>
            <a:r>
              <a:rPr lang="en-US" sz="2200" dirty="0" err="1"/>
              <a:t>Malmös</a:t>
            </a:r>
            <a:r>
              <a:rPr lang="en-US" sz="2200" dirty="0"/>
              <a:t> stormwater</a:t>
            </a:r>
            <a:br>
              <a:rPr lang="en-US" sz="2200" dirty="0"/>
            </a:b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Challenges to:</a:t>
            </a:r>
          </a:p>
          <a:p>
            <a:pPr>
              <a:buFontTx/>
              <a:buChar char="-"/>
            </a:pPr>
            <a:r>
              <a:rPr lang="en-US" sz="2200" dirty="0"/>
              <a:t>Get an overview of all relevant activities in the catchment area and have everyone engaged in the same agenda.</a:t>
            </a:r>
            <a:endParaRPr lang="en-US" sz="22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sz="2200" dirty="0"/>
              <a:t>I</a:t>
            </a:r>
            <a:r>
              <a:rPr lang="en-US" sz="2200" dirty="0">
                <a:solidFill>
                  <a:schemeClr val="tx1"/>
                </a:solidFill>
              </a:rPr>
              <a:t>nvolve stakeholders in an effective and useful context in the general planning phase.</a:t>
            </a:r>
            <a:br>
              <a:rPr lang="en-US" sz="2200" dirty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External costs </a:t>
            </a:r>
            <a:r>
              <a:rPr lang="en-US" sz="2200" dirty="0"/>
              <a:t>is used f</a:t>
            </a:r>
            <a:r>
              <a:rPr lang="en-US" sz="2200" dirty="0">
                <a:solidFill>
                  <a:schemeClr val="tx1"/>
                </a:solidFill>
              </a:rPr>
              <a:t>or:</a:t>
            </a:r>
          </a:p>
          <a:p>
            <a:pPr>
              <a:buFontTx/>
              <a:buChar char="-"/>
            </a:pPr>
            <a:r>
              <a:rPr lang="en-US" sz="2200" dirty="0"/>
              <a:t>Hydraulic modelling</a:t>
            </a:r>
          </a:p>
          <a:p>
            <a:pPr>
              <a:buFontTx/>
              <a:buChar char="-"/>
            </a:pPr>
            <a:r>
              <a:rPr lang="en-US" sz="2200" dirty="0"/>
              <a:t>Plan for suggested future NBS for the whole catchment area</a:t>
            </a:r>
          </a:p>
          <a:p>
            <a:pPr>
              <a:buFontTx/>
              <a:buChar char="-"/>
            </a:pPr>
            <a:r>
              <a:rPr lang="en-US" sz="2200" dirty="0">
                <a:solidFill>
                  <a:schemeClr val="tx1"/>
                </a:solidFill>
              </a:rPr>
              <a:t>Design and preliminary planning for one of the NBS solutions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2" name="Platshållare för bild 8" descr="En bild som visar utomhus, himmel, moln, gräs&#10;&#10;Automatiskt genererad beskrivning">
            <a:extLst>
              <a:ext uri="{FF2B5EF4-FFF2-40B4-BE49-F238E27FC236}">
                <a16:creationId xmlns:a16="http://schemas.microsoft.com/office/drawing/2014/main" id="{E7DB4A26-06E0-6F53-921C-6926CC39F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44" t="19177" b="18374"/>
          <a:stretch>
            <a:fillRect/>
          </a:stretch>
        </p:blipFill>
        <p:spPr>
          <a:xfrm>
            <a:off x="-54429" y="0"/>
            <a:ext cx="3432630" cy="3383706"/>
          </a:xfrm>
          <a:prstGeom prst="rect">
            <a:avLst/>
          </a:prstGeom>
        </p:spPr>
      </p:pic>
      <p:pic>
        <p:nvPicPr>
          <p:cNvPr id="4" name="Bildobjekt 3" descr="En bild som visar utomhus, träd, växt, gräs&#10;&#10;Automatiskt genererad beskrivning">
            <a:extLst>
              <a:ext uri="{FF2B5EF4-FFF2-40B4-BE49-F238E27FC236}">
                <a16:creationId xmlns:a16="http://schemas.microsoft.com/office/drawing/2014/main" id="{DD169815-0499-0E45-21AD-2FBD55A77E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80" b="15422"/>
          <a:stretch>
            <a:fillRect/>
          </a:stretch>
        </p:blipFill>
        <p:spPr>
          <a:xfrm>
            <a:off x="3378201" y="0"/>
            <a:ext cx="3443514" cy="338370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A4D019A-2F11-1274-9251-FBFEC260C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566" y="3340212"/>
            <a:ext cx="4734892" cy="351778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8A6D45E-429C-DF8E-68E4-79EF69071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429" y="3340212"/>
            <a:ext cx="2643077" cy="356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B2D5-DA85-4ADC-8EA8-E890AFED5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lessons learnt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6CE-FE99-4228-90E9-317DC479D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en-US" dirty="0"/>
              <a:t>Involve all relevant departments/experts from the city already in the application process </a:t>
            </a:r>
          </a:p>
          <a:p>
            <a:pPr>
              <a:buFontTx/>
              <a:buChar char="-"/>
            </a:pPr>
            <a:r>
              <a:rPr lang="en-US" dirty="0"/>
              <a:t>Have a clear view of where (department, process) the results from the project best belong to ensure future implementation</a:t>
            </a:r>
          </a:p>
          <a:p>
            <a:pPr>
              <a:buFontTx/>
              <a:buChar char="-"/>
            </a:pPr>
            <a:r>
              <a:rPr lang="en-US" dirty="0"/>
              <a:t>Integrate and address all challenges within the catchment area to ensure the most effective solutions. </a:t>
            </a:r>
          </a:p>
          <a:p>
            <a:pPr>
              <a:buFontTx/>
              <a:buChar char="-"/>
            </a:pPr>
            <a:r>
              <a:rPr lang="en-US" dirty="0" err="1"/>
              <a:t>Analyse</a:t>
            </a:r>
            <a:r>
              <a:rPr lang="en-US" dirty="0"/>
              <a:t> early on what stakeholders to involve depending on the purpose and the impact and responsibility they have.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What you still don’t know, but would like to ask from other cities with experiences in NBS implementation?</a:t>
            </a:r>
          </a:p>
          <a:p>
            <a:r>
              <a:rPr lang="en-US" dirty="0"/>
              <a:t>Do they have catchment-based planning documents, what parameters are included in such a document and how is the work organized?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67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33F4D52E8449792E30B813F96B1" ma:contentTypeVersion="20" ma:contentTypeDescription="Create a new document." ma:contentTypeScope="" ma:versionID="2838623750c33e12dad93115472f696b">
  <xsd:schema xmlns:xsd="http://www.w3.org/2001/XMLSchema" xmlns:xs="http://www.w3.org/2001/XMLSchema" xmlns:p="http://schemas.microsoft.com/office/2006/metadata/properties" xmlns:ns2="f47be7a3-40cc-4861-8e6b-091a64e0af57" xmlns:ns3="3b4424a6-f96a-41cb-9e0a-1d973301d14f" targetNamespace="http://schemas.microsoft.com/office/2006/metadata/properties" ma:root="true" ma:fieldsID="318cc6d3ebfcd5817eadb2c70f4217fd" ns2:_="" ns3:_="">
    <xsd:import namespace="f47be7a3-40cc-4861-8e6b-091a64e0af57"/>
    <xsd:import namespace="3b4424a6-f96a-41cb-9e0a-1d973301d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be7a3-40cc-4861-8e6b-091a64e0a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d6dffa-87bb-4f6b-a805-2c3e44b25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424a6-f96a-41cb-9e0a-1d973301d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0893e7b-de3c-44ed-8702-21bd4b8bb392}" ma:internalName="TaxCatchAll" ma:showField="CatchAllData" ma:web="3b4424a6-f96a-41cb-9e0a-1d973301d1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7be7a3-40cc-4861-8e6b-091a64e0af57">
      <Terms xmlns="http://schemas.microsoft.com/office/infopath/2007/PartnerControls"/>
    </lcf76f155ced4ddcb4097134ff3c332f>
    <TaxCatchAll xmlns="3b4424a6-f96a-41cb-9e0a-1d973301d14f" xsi:nil="true"/>
  </documentManagement>
</p:properties>
</file>

<file path=customXml/itemProps1.xml><?xml version="1.0" encoding="utf-8"?>
<ds:datastoreItem xmlns:ds="http://schemas.openxmlformats.org/officeDocument/2006/customXml" ds:itemID="{C150743A-98DA-4E2E-8A90-C3CF8BA76430}"/>
</file>

<file path=customXml/itemProps2.xml><?xml version="1.0" encoding="utf-8"?>
<ds:datastoreItem xmlns:ds="http://schemas.openxmlformats.org/officeDocument/2006/customXml" ds:itemID="{2FBADD29-25FD-446A-A161-9793E55CD9B8}"/>
</file>

<file path=customXml/itemProps3.xml><?xml version="1.0" encoding="utf-8"?>
<ds:datastoreItem xmlns:ds="http://schemas.openxmlformats.org/officeDocument/2006/customXml" ds:itemID="{1E3845BF-088A-4EBB-B8B2-A1A3802AD0E6}"/>
</file>

<file path=docProps/app.xml><?xml version="1.0" encoding="utf-8"?>
<Properties xmlns="http://schemas.openxmlformats.org/officeDocument/2006/extended-properties" xmlns:vt="http://schemas.openxmlformats.org/officeDocument/2006/docPropsVTypes">
  <TotalTime>4977</TotalTime>
  <Words>219</Words>
  <Application>Microsoft Office PowerPoint</Application>
  <PresentationFormat>Bredbild</PresentationFormat>
  <Paragraphs>21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Risebergastream -Malmö pilot </vt:lpstr>
      <vt:lpstr>PowerPoint-presentation</vt:lpstr>
      <vt:lpstr>Main lessons learnt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Murel Truu</dc:creator>
  <cp:lastModifiedBy>Therése Ehrnstén</cp:lastModifiedBy>
  <cp:revision>10</cp:revision>
  <dcterms:created xsi:type="dcterms:W3CDTF">2026-03-09T08:39:19Z</dcterms:created>
  <dcterms:modified xsi:type="dcterms:W3CDTF">2026-03-23T07:41:14Z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0x010100474ED33F4D52E8449792E30B813F96B1</vt:lpwstr>
  </property>
</Properties>
</file>