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0"/>
  </p:notesMasterIdLst>
  <p:sldIdLst>
    <p:sldId id="259" r:id="rId6"/>
    <p:sldId id="256" r:id="rId7"/>
    <p:sldId id="680" r:id="rId8"/>
    <p:sldId id="25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E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9827DE-89FC-4415-89CB-31F0AAFA424D}" v="10" dt="2026-03-19T15:22:19.1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78933" autoAdjust="0"/>
  </p:normalViewPr>
  <p:slideViewPr>
    <p:cSldViewPr snapToGrid="0">
      <p:cViewPr varScale="1">
        <p:scale>
          <a:sx n="57" d="100"/>
          <a:sy n="57" d="100"/>
        </p:scale>
        <p:origin x="1589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F0AE28-E737-44F0-80C2-55D00F900630}" type="datetimeFigureOut">
              <a:rPr lang="fi-FI" smtClean="0"/>
              <a:t>24.3.2026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0D637-F14A-4E80-A7CE-A60E0E82399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6310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E0D637-F14A-4E80-A7CE-A60E0E823998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7614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err="1"/>
              <a:t>Circulation</a:t>
            </a:r>
            <a:r>
              <a:rPr lang="fi-FI" dirty="0"/>
              <a:t> </a:t>
            </a:r>
            <a:r>
              <a:rPr lang="fi-FI" dirty="0" err="1"/>
              <a:t>pond</a:t>
            </a:r>
            <a:endParaRPr lang="fi-FI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/>
              <a:t>A </a:t>
            </a:r>
            <a:r>
              <a:rPr lang="fi-FI" dirty="0" err="1"/>
              <a:t>kind</a:t>
            </a:r>
            <a:r>
              <a:rPr lang="fi-FI" dirty="0"/>
              <a:t> of </a:t>
            </a:r>
            <a:r>
              <a:rPr lang="fi-FI" dirty="0" err="1"/>
              <a:t>sedimentation</a:t>
            </a:r>
            <a:r>
              <a:rPr lang="fi-FI" dirty="0"/>
              <a:t> </a:t>
            </a:r>
            <a:r>
              <a:rPr lang="fi-FI" dirty="0" err="1"/>
              <a:t>pond</a:t>
            </a:r>
            <a:endParaRPr lang="fi-FI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i-FI" dirty="0" err="1"/>
              <a:t>Retains</a:t>
            </a:r>
            <a:r>
              <a:rPr lang="fi-FI" dirty="0"/>
              <a:t> </a:t>
            </a:r>
            <a:r>
              <a:rPr lang="fi-FI" dirty="0" err="1"/>
              <a:t>suspended</a:t>
            </a:r>
            <a:r>
              <a:rPr lang="fi-FI" dirty="0"/>
              <a:t> </a:t>
            </a:r>
            <a:r>
              <a:rPr lang="fi-FI" dirty="0" err="1"/>
              <a:t>solids</a:t>
            </a:r>
            <a:r>
              <a:rPr lang="fi-FI" dirty="0"/>
              <a:t> and </a:t>
            </a:r>
            <a:r>
              <a:rPr lang="fi-FI" dirty="0" err="1"/>
              <a:t>pollutants</a:t>
            </a:r>
            <a:endParaRPr lang="fi-FI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fi-FI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fi-FI" dirty="0" err="1"/>
              <a:t>Submerged</a:t>
            </a:r>
            <a:r>
              <a:rPr lang="fi-FI" dirty="0"/>
              <a:t> </a:t>
            </a:r>
            <a:r>
              <a:rPr lang="fi-FI" dirty="0" err="1"/>
              <a:t>dam</a:t>
            </a:r>
            <a:endParaRPr lang="fi-FI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raises the water level in a controlled manner to the flood meadows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3D1A05-BC2C-4963-BB50-CF36FF1E632A}" type="slidenum">
              <a:rPr kumimoji="0" lang="de-A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8157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FE6A1-23B6-4759-AC4F-FD09A0EECA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783EA2-96CD-4FA9-A35F-DDF1F3AD34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7AB18D-1B43-4E0E-8C42-9B61AA18F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45C5DE-B44A-46EB-A7FA-68E1A4571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0C7859-A56F-4334-9245-7E55803B4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955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FDA9C-1CBD-4BD7-8902-F44E0A4AD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9A2FF5-D7B4-4298-8656-9803586C04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7A611-6A69-416D-8112-232C4AF30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46DA9B-1EB7-4517-8E45-759DEF03D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E420E2-8D00-4567-B1DA-BFB0024E2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80664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AAD61E-3A3F-4EAC-94F9-E7D6733C71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D422D1-DEDD-4D1C-ADA7-5C51292E5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05A27-932A-4E4B-9849-4CBEA7AD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F9D65-D194-4BC8-B483-1F64296DE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E9D52-DD1A-4ABD-8950-B305E0CEE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92501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with 1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2"/>
          <p:cNvSpPr>
            <a:spLocks noChangeArrowheads="1"/>
          </p:cNvSpPr>
          <p:nvPr userDrawn="1"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AT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24"/>
          </p:nvPr>
        </p:nvSpPr>
        <p:spPr>
          <a:xfrm>
            <a:off x="0" y="0"/>
            <a:ext cx="5354664" cy="6858000"/>
          </a:xfrm>
          <a:prstGeom prst="rect">
            <a:avLst/>
          </a:prstGeom>
        </p:spPr>
        <p:txBody>
          <a:bodyPr/>
          <a:lstStyle/>
          <a:p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5" hasCustomPrompt="1"/>
          </p:nvPr>
        </p:nvSpPr>
        <p:spPr>
          <a:xfrm>
            <a:off x="5826524" y="1879460"/>
            <a:ext cx="4669622" cy="9445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>
                <a:solidFill>
                  <a:srgbClr val="5D7997"/>
                </a:solidFill>
              </a:defRPr>
            </a:lvl1pPr>
          </a:lstStyle>
          <a:p>
            <a:pPr lvl="0"/>
            <a:r>
              <a:rPr lang="de-DE"/>
              <a:t>Standard Title.</a:t>
            </a:r>
          </a:p>
        </p:txBody>
      </p:sp>
      <p:sp>
        <p:nvSpPr>
          <p:cNvPr id="22" name="Textplatzhalter 2"/>
          <p:cNvSpPr>
            <a:spLocks noGrp="1"/>
          </p:cNvSpPr>
          <p:nvPr>
            <p:ph type="body" sz="quarter" idx="26" hasCustomPrompt="1"/>
          </p:nvPr>
        </p:nvSpPr>
        <p:spPr>
          <a:xfrm>
            <a:off x="5826125" y="2611920"/>
            <a:ext cx="4670021" cy="9445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 baseline="0">
                <a:solidFill>
                  <a:srgbClr val="007BB2"/>
                </a:solidFill>
              </a:defRPr>
            </a:lvl1pPr>
          </a:lstStyle>
          <a:p>
            <a:pPr lvl="0"/>
            <a:r>
              <a:rPr lang="de-DE"/>
              <a:t>Chapter </a:t>
            </a:r>
            <a:r>
              <a:rPr lang="de-DE" err="1"/>
              <a:t>intro</a:t>
            </a:r>
            <a:r>
              <a:rPr lang="de-DE"/>
              <a:t>, </a:t>
            </a:r>
            <a:r>
              <a:rPr lang="de-DE" err="1"/>
              <a:t>or</a:t>
            </a:r>
            <a:r>
              <a:rPr lang="de-DE"/>
              <a:t> </a:t>
            </a:r>
            <a:r>
              <a:rPr lang="de-DE" err="1"/>
              <a:t>else</a:t>
            </a:r>
            <a:r>
              <a:rPr lang="de-DE"/>
              <a:t>.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27" hasCustomPrompt="1"/>
          </p:nvPr>
        </p:nvSpPr>
        <p:spPr>
          <a:xfrm>
            <a:off x="5826125" y="3211513"/>
            <a:ext cx="5994400" cy="1538287"/>
          </a:xfrm>
          <a:prstGeom prst="rect">
            <a:avLst/>
          </a:prstGeom>
        </p:spPr>
        <p:txBody>
          <a:bodyPr/>
          <a:lstStyle>
            <a:lvl1pPr>
              <a:defRPr sz="2200" b="0">
                <a:solidFill>
                  <a:schemeClr val="tx1"/>
                </a:solidFill>
              </a:defRPr>
            </a:lvl1pPr>
          </a:lstStyle>
          <a:p>
            <a:pPr>
              <a:lnSpc>
                <a:spcPts val="2500"/>
              </a:lnSpc>
            </a:pPr>
            <a:r>
              <a:rPr lang="en-US">
                <a:solidFill>
                  <a:srgbClr val="4B4B4B"/>
                </a:solidFill>
              </a:rPr>
              <a:t>Lorem ipsum dolor sit </a:t>
            </a:r>
            <a:r>
              <a:rPr lang="en-US" err="1">
                <a:solidFill>
                  <a:srgbClr val="4B4B4B"/>
                </a:solidFill>
              </a:rPr>
              <a:t>amet</a:t>
            </a:r>
            <a:r>
              <a:rPr lang="en-US">
                <a:solidFill>
                  <a:srgbClr val="4B4B4B"/>
                </a:solidFill>
              </a:rPr>
              <a:t>, </a:t>
            </a:r>
            <a:r>
              <a:rPr lang="en-US" err="1">
                <a:solidFill>
                  <a:srgbClr val="4B4B4B"/>
                </a:solidFill>
              </a:rPr>
              <a:t>consectetur</a:t>
            </a:r>
            <a:r>
              <a:rPr lang="en-US">
                <a:solidFill>
                  <a:srgbClr val="4B4B4B"/>
                </a:solidFill>
              </a:rPr>
              <a:t> </a:t>
            </a:r>
            <a:r>
              <a:rPr lang="en-US" err="1">
                <a:solidFill>
                  <a:srgbClr val="4B4B4B"/>
                </a:solidFill>
              </a:rPr>
              <a:t>adipiscing</a:t>
            </a:r>
            <a:r>
              <a:rPr lang="en-US">
                <a:solidFill>
                  <a:srgbClr val="4B4B4B"/>
                </a:solidFill>
              </a:rPr>
              <a:t> </a:t>
            </a:r>
            <a:r>
              <a:rPr lang="en-US" err="1">
                <a:solidFill>
                  <a:srgbClr val="4B4B4B"/>
                </a:solidFill>
              </a:rPr>
              <a:t>elit</a:t>
            </a:r>
            <a:r>
              <a:rPr lang="en-US">
                <a:solidFill>
                  <a:srgbClr val="4B4B4B"/>
                </a:solidFill>
              </a:rPr>
              <a:t>. </a:t>
            </a:r>
            <a:r>
              <a:rPr lang="en-US" err="1">
                <a:solidFill>
                  <a:srgbClr val="4B4B4B"/>
                </a:solidFill>
              </a:rPr>
              <a:t>Etiam</a:t>
            </a:r>
            <a:r>
              <a:rPr lang="en-US">
                <a:solidFill>
                  <a:srgbClr val="4B4B4B"/>
                </a:solidFill>
              </a:rPr>
              <a:t> </a:t>
            </a:r>
            <a:r>
              <a:rPr lang="en-US" err="1">
                <a:solidFill>
                  <a:srgbClr val="4B4B4B"/>
                </a:solidFill>
              </a:rPr>
              <a:t>eget</a:t>
            </a:r>
            <a:r>
              <a:rPr lang="en-US">
                <a:solidFill>
                  <a:srgbClr val="4B4B4B"/>
                </a:solidFill>
              </a:rPr>
              <a:t> quam lacus. </a:t>
            </a:r>
            <a:r>
              <a:rPr lang="en-US" err="1">
                <a:solidFill>
                  <a:srgbClr val="4B4B4B"/>
                </a:solidFill>
              </a:rPr>
              <a:t>Vivamus</a:t>
            </a:r>
            <a:r>
              <a:rPr lang="en-US">
                <a:solidFill>
                  <a:srgbClr val="4B4B4B"/>
                </a:solidFill>
              </a:rPr>
              <a:t> </a:t>
            </a:r>
            <a:r>
              <a:rPr lang="en-US" err="1">
                <a:solidFill>
                  <a:srgbClr val="4B4B4B"/>
                </a:solidFill>
              </a:rPr>
              <a:t>laoreet</a:t>
            </a:r>
            <a:r>
              <a:rPr lang="en-US">
                <a:solidFill>
                  <a:srgbClr val="4B4B4B"/>
                </a:solidFill>
              </a:rPr>
              <a:t> tempus lacus, in </a:t>
            </a:r>
            <a:r>
              <a:rPr lang="en-US" err="1">
                <a:solidFill>
                  <a:srgbClr val="4B4B4B"/>
                </a:solidFill>
              </a:rPr>
              <a:t>ultricies</a:t>
            </a:r>
            <a:r>
              <a:rPr lang="en-US">
                <a:solidFill>
                  <a:srgbClr val="4B4B4B"/>
                </a:solidFill>
              </a:rPr>
              <a:t>. Lorem ipsum dolor sit </a:t>
            </a:r>
            <a:r>
              <a:rPr lang="en-US" err="1">
                <a:solidFill>
                  <a:srgbClr val="4B4B4B"/>
                </a:solidFill>
              </a:rPr>
              <a:t>amet</a:t>
            </a:r>
            <a:r>
              <a:rPr lang="en-US">
                <a:solidFill>
                  <a:srgbClr val="4B4B4B"/>
                </a:solidFill>
              </a:rPr>
              <a:t>, </a:t>
            </a:r>
            <a:r>
              <a:rPr lang="en-US" err="1">
                <a:solidFill>
                  <a:srgbClr val="4B4B4B"/>
                </a:solidFill>
              </a:rPr>
              <a:t>consectetur</a:t>
            </a:r>
            <a:r>
              <a:rPr lang="en-US">
                <a:solidFill>
                  <a:srgbClr val="4B4B4B"/>
                </a:solidFill>
              </a:rPr>
              <a:t> </a:t>
            </a:r>
            <a:r>
              <a:rPr lang="en-US" err="1">
                <a:solidFill>
                  <a:srgbClr val="4B4B4B"/>
                </a:solidFill>
              </a:rPr>
              <a:t>adipiscing</a:t>
            </a:r>
            <a:r>
              <a:rPr lang="en-US">
                <a:solidFill>
                  <a:srgbClr val="4B4B4B"/>
                </a:solidFill>
              </a:rPr>
              <a:t> </a:t>
            </a:r>
            <a:r>
              <a:rPr lang="en-US" err="1">
                <a:solidFill>
                  <a:srgbClr val="4B4B4B"/>
                </a:solidFill>
              </a:rPr>
              <a:t>elit</a:t>
            </a:r>
            <a:r>
              <a:rPr lang="en-US">
                <a:solidFill>
                  <a:srgbClr val="4B4B4B"/>
                </a:solidFill>
              </a:rPr>
              <a:t>. 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28" hasCustomPrompt="1"/>
          </p:nvPr>
        </p:nvSpPr>
        <p:spPr>
          <a:xfrm>
            <a:off x="106363" y="6498077"/>
            <a:ext cx="3156091" cy="258323"/>
          </a:xfrm>
          <a:prstGeom prst="rect">
            <a:avLst/>
          </a:prstGeom>
        </p:spPr>
        <p:txBody>
          <a:bodyPr/>
          <a:lstStyle>
            <a:lvl1pPr>
              <a:defRPr lang="de-AT" sz="1100" b="0" i="0" baseline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de-DE"/>
              <a:t>Copyright Info</a:t>
            </a:r>
          </a:p>
        </p:txBody>
      </p:sp>
    </p:spTree>
    <p:extLst>
      <p:ext uri="{BB962C8B-B14F-4D97-AF65-F5344CB8AC3E}">
        <p14:creationId xmlns:p14="http://schemas.microsoft.com/office/powerpoint/2010/main" val="11435161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/sub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3524" y="385698"/>
            <a:ext cx="7376010" cy="5508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 b="1">
                <a:solidFill>
                  <a:srgbClr val="5D7997"/>
                </a:solidFill>
              </a:defRPr>
            </a:lvl1pPr>
          </a:lstStyle>
          <a:p>
            <a:r>
              <a:rPr lang="de-DE"/>
              <a:t>Standard</a:t>
            </a:r>
            <a:r>
              <a:rPr lang="pl-PL"/>
              <a:t> </a:t>
            </a:r>
            <a:r>
              <a:rPr lang="de-DE"/>
              <a:t>t</a:t>
            </a:r>
            <a:r>
              <a:rPr lang="pl-PL"/>
              <a:t>itle</a:t>
            </a:r>
            <a:r>
              <a:rPr lang="de-DE"/>
              <a:t>.</a:t>
            </a:r>
            <a:endParaRPr lang="de-AT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25" hasCustomPrompt="1"/>
          </p:nvPr>
        </p:nvSpPr>
        <p:spPr>
          <a:xfrm>
            <a:off x="533852" y="1408327"/>
            <a:ext cx="8989855" cy="55399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>
                <a:solidFill>
                  <a:srgbClr val="007BB2"/>
                </a:solidFill>
              </a:defRPr>
            </a:lvl1pPr>
          </a:lstStyle>
          <a:p>
            <a:pPr lvl="0"/>
            <a:r>
              <a:rPr lang="pl-PL"/>
              <a:t>Subheadline</a:t>
            </a:r>
            <a:endParaRPr lang="de-DE"/>
          </a:p>
        </p:txBody>
      </p:sp>
      <p:sp>
        <p:nvSpPr>
          <p:cNvPr id="12" name="Textplatzhalter 6"/>
          <p:cNvSpPr>
            <a:spLocks noGrp="1"/>
          </p:cNvSpPr>
          <p:nvPr>
            <p:ph type="body" sz="quarter" idx="27" hasCustomPrompt="1"/>
          </p:nvPr>
        </p:nvSpPr>
        <p:spPr>
          <a:xfrm>
            <a:off x="533851" y="2098303"/>
            <a:ext cx="11284010" cy="3829799"/>
          </a:xfrm>
          <a:prstGeom prst="rect">
            <a:avLst/>
          </a:prstGeom>
        </p:spPr>
        <p:txBody>
          <a:bodyPr/>
          <a:lstStyle>
            <a:lvl1pPr>
              <a:defRPr sz="2200" b="0">
                <a:solidFill>
                  <a:schemeClr val="tx1"/>
                </a:solidFill>
              </a:defRPr>
            </a:lvl1pPr>
          </a:lstStyle>
          <a:p>
            <a:pPr>
              <a:lnSpc>
                <a:spcPts val="2500"/>
              </a:lnSpc>
            </a:pPr>
            <a:r>
              <a:rPr lang="en-US">
                <a:solidFill>
                  <a:srgbClr val="4B4B4B"/>
                </a:solidFill>
              </a:rPr>
              <a:t>Lorem ipsum dolor sit </a:t>
            </a:r>
            <a:r>
              <a:rPr lang="en-US" err="1">
                <a:solidFill>
                  <a:srgbClr val="4B4B4B"/>
                </a:solidFill>
              </a:rPr>
              <a:t>amet</a:t>
            </a:r>
            <a:r>
              <a:rPr lang="en-US">
                <a:solidFill>
                  <a:srgbClr val="4B4B4B"/>
                </a:solidFill>
              </a:rPr>
              <a:t>, </a:t>
            </a:r>
            <a:r>
              <a:rPr lang="en-US" err="1">
                <a:solidFill>
                  <a:srgbClr val="4B4B4B"/>
                </a:solidFill>
              </a:rPr>
              <a:t>consectetur</a:t>
            </a:r>
            <a:r>
              <a:rPr lang="en-US">
                <a:solidFill>
                  <a:srgbClr val="4B4B4B"/>
                </a:solidFill>
              </a:rPr>
              <a:t> </a:t>
            </a:r>
            <a:r>
              <a:rPr lang="en-US" err="1">
                <a:solidFill>
                  <a:srgbClr val="4B4B4B"/>
                </a:solidFill>
              </a:rPr>
              <a:t>adipiscing</a:t>
            </a:r>
            <a:r>
              <a:rPr lang="en-US">
                <a:solidFill>
                  <a:srgbClr val="4B4B4B"/>
                </a:solidFill>
              </a:rPr>
              <a:t> </a:t>
            </a:r>
            <a:r>
              <a:rPr lang="en-US" err="1">
                <a:solidFill>
                  <a:srgbClr val="4B4B4B"/>
                </a:solidFill>
              </a:rPr>
              <a:t>elit</a:t>
            </a:r>
            <a:r>
              <a:rPr lang="en-US">
                <a:solidFill>
                  <a:srgbClr val="4B4B4B"/>
                </a:solidFill>
              </a:rPr>
              <a:t>. </a:t>
            </a:r>
            <a:r>
              <a:rPr lang="en-US" err="1">
                <a:solidFill>
                  <a:srgbClr val="4B4B4B"/>
                </a:solidFill>
              </a:rPr>
              <a:t>Etiam</a:t>
            </a:r>
            <a:r>
              <a:rPr lang="en-US">
                <a:solidFill>
                  <a:srgbClr val="4B4B4B"/>
                </a:solidFill>
              </a:rPr>
              <a:t> </a:t>
            </a:r>
            <a:r>
              <a:rPr lang="en-US" err="1">
                <a:solidFill>
                  <a:srgbClr val="4B4B4B"/>
                </a:solidFill>
              </a:rPr>
              <a:t>eget</a:t>
            </a:r>
            <a:r>
              <a:rPr lang="en-US">
                <a:solidFill>
                  <a:srgbClr val="4B4B4B"/>
                </a:solidFill>
              </a:rPr>
              <a:t> quam lacus. </a:t>
            </a:r>
            <a:r>
              <a:rPr lang="en-US" err="1">
                <a:solidFill>
                  <a:srgbClr val="4B4B4B"/>
                </a:solidFill>
              </a:rPr>
              <a:t>Vivamus</a:t>
            </a:r>
            <a:r>
              <a:rPr lang="en-US">
                <a:solidFill>
                  <a:srgbClr val="4B4B4B"/>
                </a:solidFill>
              </a:rPr>
              <a:t> </a:t>
            </a:r>
            <a:r>
              <a:rPr lang="en-US" err="1">
                <a:solidFill>
                  <a:srgbClr val="4B4B4B"/>
                </a:solidFill>
              </a:rPr>
              <a:t>laoreet</a:t>
            </a:r>
            <a:r>
              <a:rPr lang="en-US">
                <a:solidFill>
                  <a:srgbClr val="4B4B4B"/>
                </a:solidFill>
              </a:rPr>
              <a:t> tempus lacus, in </a:t>
            </a:r>
            <a:r>
              <a:rPr lang="en-US" err="1">
                <a:solidFill>
                  <a:srgbClr val="4B4B4B"/>
                </a:solidFill>
              </a:rPr>
              <a:t>ultricies</a:t>
            </a:r>
            <a:r>
              <a:rPr lang="en-US">
                <a:solidFill>
                  <a:srgbClr val="4B4B4B"/>
                </a:solidFill>
              </a:rPr>
              <a:t>. Lorem ipsum dolor sit </a:t>
            </a:r>
            <a:r>
              <a:rPr lang="en-US" err="1">
                <a:solidFill>
                  <a:srgbClr val="4B4B4B"/>
                </a:solidFill>
              </a:rPr>
              <a:t>amet</a:t>
            </a:r>
            <a:r>
              <a:rPr lang="en-US">
                <a:solidFill>
                  <a:srgbClr val="4B4B4B"/>
                </a:solidFill>
              </a:rPr>
              <a:t>, </a:t>
            </a:r>
            <a:r>
              <a:rPr lang="en-US" err="1">
                <a:solidFill>
                  <a:srgbClr val="4B4B4B"/>
                </a:solidFill>
              </a:rPr>
              <a:t>consectetur</a:t>
            </a:r>
            <a:r>
              <a:rPr lang="en-US">
                <a:solidFill>
                  <a:srgbClr val="4B4B4B"/>
                </a:solidFill>
              </a:rPr>
              <a:t> </a:t>
            </a:r>
            <a:r>
              <a:rPr lang="en-US" err="1">
                <a:solidFill>
                  <a:srgbClr val="4B4B4B"/>
                </a:solidFill>
              </a:rPr>
              <a:t>adipiscing</a:t>
            </a:r>
            <a:r>
              <a:rPr lang="en-US">
                <a:solidFill>
                  <a:srgbClr val="4B4B4B"/>
                </a:solidFill>
              </a:rPr>
              <a:t> </a:t>
            </a:r>
            <a:r>
              <a:rPr lang="en-US" err="1">
                <a:solidFill>
                  <a:srgbClr val="4B4B4B"/>
                </a:solidFill>
              </a:rPr>
              <a:t>elit</a:t>
            </a:r>
            <a:r>
              <a:rPr lang="en-US">
                <a:solidFill>
                  <a:srgbClr val="4B4B4B"/>
                </a:solidFill>
              </a:rPr>
              <a:t>. </a:t>
            </a:r>
            <a:r>
              <a:rPr lang="en-US" err="1">
                <a:solidFill>
                  <a:srgbClr val="4B4B4B"/>
                </a:solidFill>
              </a:rPr>
              <a:t>Etiam</a:t>
            </a:r>
            <a:r>
              <a:rPr lang="en-US">
                <a:solidFill>
                  <a:srgbClr val="4B4B4B"/>
                </a:solidFill>
              </a:rPr>
              <a:t> </a:t>
            </a:r>
            <a:r>
              <a:rPr lang="en-US" err="1">
                <a:solidFill>
                  <a:srgbClr val="4B4B4B"/>
                </a:solidFill>
              </a:rPr>
              <a:t>eget</a:t>
            </a:r>
            <a:r>
              <a:rPr lang="en-US">
                <a:solidFill>
                  <a:srgbClr val="4B4B4B"/>
                </a:solidFill>
              </a:rPr>
              <a:t> quam lacus. </a:t>
            </a:r>
            <a:r>
              <a:rPr lang="en-US" err="1">
                <a:solidFill>
                  <a:srgbClr val="4B4B4B"/>
                </a:solidFill>
              </a:rPr>
              <a:t>Vivamus</a:t>
            </a:r>
            <a:r>
              <a:rPr lang="en-US">
                <a:solidFill>
                  <a:srgbClr val="4B4B4B"/>
                </a:solidFill>
              </a:rPr>
              <a:t> </a:t>
            </a:r>
            <a:r>
              <a:rPr lang="en-US" err="1">
                <a:solidFill>
                  <a:srgbClr val="4B4B4B"/>
                </a:solidFill>
              </a:rPr>
              <a:t>laoreet</a:t>
            </a:r>
            <a:r>
              <a:rPr lang="en-US">
                <a:solidFill>
                  <a:srgbClr val="4B4B4B"/>
                </a:solidFill>
              </a:rPr>
              <a:t> tempus lacus, in </a:t>
            </a:r>
            <a:r>
              <a:rPr lang="en-US" err="1">
                <a:solidFill>
                  <a:srgbClr val="4B4B4B"/>
                </a:solidFill>
              </a:rPr>
              <a:t>ultricies</a:t>
            </a:r>
            <a:r>
              <a:rPr lang="en-US">
                <a:solidFill>
                  <a:srgbClr val="4B4B4B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93517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282" y="1238287"/>
            <a:ext cx="2169437" cy="1145879"/>
          </a:xfrm>
          <a:prstGeom prst="rect">
            <a:avLst/>
          </a:prstGeom>
        </p:spPr>
      </p:pic>
      <p:sp>
        <p:nvSpPr>
          <p:cNvPr id="5" name="Textplatzhalt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55858" y="3407313"/>
            <a:ext cx="10319159" cy="1688132"/>
          </a:xfrm>
          <a:prstGeom prst="rect">
            <a:avLst/>
          </a:prstGeom>
        </p:spPr>
        <p:txBody>
          <a:bodyPr/>
          <a:lstStyle>
            <a:lvl1pPr algn="ctr">
              <a:defRPr sz="4400">
                <a:solidFill>
                  <a:srgbClr val="004E84"/>
                </a:solidFill>
              </a:defRPr>
            </a:lvl1pPr>
          </a:lstStyle>
          <a:p>
            <a:pPr lvl="0"/>
            <a:r>
              <a:rPr lang="de-DE"/>
              <a:t>„</a:t>
            </a:r>
            <a:r>
              <a:rPr lang="de-DE" err="1"/>
              <a:t>Opportunity</a:t>
            </a:r>
            <a:r>
              <a:rPr lang="de-DE"/>
              <a:t> </a:t>
            </a:r>
            <a:r>
              <a:rPr lang="de-DE" err="1"/>
              <a:t>is</a:t>
            </a:r>
            <a:r>
              <a:rPr lang="de-DE"/>
              <a:t> </a:t>
            </a:r>
            <a:r>
              <a:rPr lang="de-DE" err="1"/>
              <a:t>missed</a:t>
            </a:r>
            <a:r>
              <a:rPr lang="de-DE"/>
              <a:t> </a:t>
            </a:r>
            <a:r>
              <a:rPr lang="de-DE" err="1"/>
              <a:t>by</a:t>
            </a:r>
            <a:r>
              <a:rPr lang="de-DE"/>
              <a:t> </a:t>
            </a:r>
            <a:r>
              <a:rPr lang="de-DE" err="1"/>
              <a:t>most</a:t>
            </a:r>
            <a:r>
              <a:rPr lang="de-DE"/>
              <a:t> </a:t>
            </a:r>
            <a:r>
              <a:rPr lang="de-DE" err="1"/>
              <a:t>people</a:t>
            </a:r>
            <a:r>
              <a:rPr lang="de-DE"/>
              <a:t> </a:t>
            </a:r>
            <a:r>
              <a:rPr lang="de-DE" err="1"/>
              <a:t>because</a:t>
            </a:r>
            <a:r>
              <a:rPr lang="de-DE"/>
              <a:t> </a:t>
            </a:r>
            <a:r>
              <a:rPr lang="de-DE" err="1"/>
              <a:t>it</a:t>
            </a:r>
            <a:r>
              <a:rPr lang="de-DE"/>
              <a:t> </a:t>
            </a:r>
            <a:r>
              <a:rPr lang="de-DE" err="1"/>
              <a:t>is</a:t>
            </a:r>
            <a:r>
              <a:rPr lang="de-DE"/>
              <a:t> </a:t>
            </a:r>
            <a:r>
              <a:rPr lang="de-DE" err="1"/>
              <a:t>dressed</a:t>
            </a:r>
            <a:r>
              <a:rPr lang="de-DE"/>
              <a:t> in </a:t>
            </a:r>
            <a:r>
              <a:rPr lang="de-DE" err="1"/>
              <a:t>overalls</a:t>
            </a:r>
            <a:r>
              <a:rPr lang="de-DE"/>
              <a:t> </a:t>
            </a:r>
            <a:r>
              <a:rPr lang="de-DE" err="1"/>
              <a:t>and</a:t>
            </a:r>
            <a:r>
              <a:rPr lang="de-DE"/>
              <a:t> </a:t>
            </a:r>
            <a:r>
              <a:rPr lang="de-DE" err="1"/>
              <a:t>looks</a:t>
            </a:r>
            <a:r>
              <a:rPr lang="de-DE"/>
              <a:t> like </a:t>
            </a:r>
            <a:r>
              <a:rPr lang="de-DE" err="1"/>
              <a:t>work</a:t>
            </a:r>
            <a:r>
              <a:rPr lang="de-DE"/>
              <a:t>.“</a:t>
            </a:r>
          </a:p>
        </p:txBody>
      </p:sp>
    </p:spTree>
    <p:extLst>
      <p:ext uri="{BB962C8B-B14F-4D97-AF65-F5344CB8AC3E}">
        <p14:creationId xmlns:p14="http://schemas.microsoft.com/office/powerpoint/2010/main" val="41477433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3524" y="385698"/>
            <a:ext cx="7376010" cy="5508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 b="1">
                <a:solidFill>
                  <a:srgbClr val="5D7997"/>
                </a:solidFill>
              </a:defRPr>
            </a:lvl1pPr>
          </a:lstStyle>
          <a:p>
            <a:r>
              <a:rPr lang="de-DE"/>
              <a:t>Standard</a:t>
            </a:r>
            <a:r>
              <a:rPr lang="pl-PL"/>
              <a:t> title</a:t>
            </a:r>
            <a:r>
              <a:rPr lang="de-DE"/>
              <a:t>.</a:t>
            </a:r>
            <a:endParaRPr lang="de-AT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25" hasCustomPrompt="1"/>
          </p:nvPr>
        </p:nvSpPr>
        <p:spPr>
          <a:xfrm>
            <a:off x="533852" y="2016252"/>
            <a:ext cx="8989855" cy="55399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>
                <a:solidFill>
                  <a:srgbClr val="007BB2"/>
                </a:solidFill>
              </a:defRPr>
            </a:lvl1pPr>
          </a:lstStyle>
          <a:p>
            <a:pPr lvl="0"/>
            <a:r>
              <a:rPr lang="pl-PL"/>
              <a:t>Subheadline 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28" hasCustomPrompt="1"/>
          </p:nvPr>
        </p:nvSpPr>
        <p:spPr>
          <a:xfrm>
            <a:off x="533851" y="2570250"/>
            <a:ext cx="6343041" cy="2274888"/>
          </a:xfrm>
          <a:prstGeom prst="rect">
            <a:avLst/>
          </a:prstGeom>
        </p:spPr>
        <p:txBody>
          <a:bodyPr/>
          <a:lstStyle>
            <a:lvl1pPr>
              <a:lnSpc>
                <a:spcPts val="2500"/>
              </a:lnSpc>
              <a:defRPr sz="2200" b="0">
                <a:solidFill>
                  <a:schemeClr val="tx1"/>
                </a:solidFill>
              </a:defRPr>
            </a:lvl1pPr>
          </a:lstStyle>
          <a:p>
            <a:r>
              <a:rPr lang="en-US" sz="1800">
                <a:solidFill>
                  <a:srgbClr val="4B4B4B"/>
                </a:solidFill>
              </a:rPr>
              <a:t>Lorem ipsum dolor sit </a:t>
            </a:r>
            <a:r>
              <a:rPr lang="en-US" sz="1800" err="1">
                <a:solidFill>
                  <a:srgbClr val="4B4B4B"/>
                </a:solidFill>
              </a:rPr>
              <a:t>amet</a:t>
            </a:r>
            <a:r>
              <a:rPr lang="en-US" sz="1800">
                <a:solidFill>
                  <a:srgbClr val="4B4B4B"/>
                </a:solidFill>
              </a:rPr>
              <a:t>, </a:t>
            </a:r>
            <a:r>
              <a:rPr lang="en-US" sz="1800" err="1">
                <a:solidFill>
                  <a:srgbClr val="4B4B4B"/>
                </a:solidFill>
              </a:rPr>
              <a:t>consectetur</a:t>
            </a:r>
            <a:r>
              <a:rPr lang="en-US" sz="1800">
                <a:solidFill>
                  <a:srgbClr val="4B4B4B"/>
                </a:solidFill>
              </a:rPr>
              <a:t> </a:t>
            </a:r>
            <a:r>
              <a:rPr lang="en-US" sz="1800" err="1">
                <a:solidFill>
                  <a:srgbClr val="4B4B4B"/>
                </a:solidFill>
              </a:rPr>
              <a:t>adipiscing</a:t>
            </a:r>
            <a:r>
              <a:rPr lang="en-US" sz="1800">
                <a:solidFill>
                  <a:srgbClr val="4B4B4B"/>
                </a:solidFill>
              </a:rPr>
              <a:t> </a:t>
            </a:r>
            <a:r>
              <a:rPr lang="en-US" sz="1800" err="1">
                <a:solidFill>
                  <a:srgbClr val="4B4B4B"/>
                </a:solidFill>
              </a:rPr>
              <a:t>elit</a:t>
            </a:r>
            <a:r>
              <a:rPr lang="en-US" sz="1800">
                <a:solidFill>
                  <a:srgbClr val="4B4B4B"/>
                </a:solidFill>
              </a:rPr>
              <a:t>. </a:t>
            </a:r>
            <a:r>
              <a:rPr lang="en-US" sz="1800" err="1">
                <a:solidFill>
                  <a:srgbClr val="4B4B4B"/>
                </a:solidFill>
              </a:rPr>
              <a:t>Etiam</a:t>
            </a:r>
            <a:r>
              <a:rPr lang="en-US" sz="1800">
                <a:solidFill>
                  <a:srgbClr val="4B4B4B"/>
                </a:solidFill>
              </a:rPr>
              <a:t> </a:t>
            </a:r>
            <a:r>
              <a:rPr lang="en-US" sz="1800" err="1">
                <a:solidFill>
                  <a:srgbClr val="4B4B4B"/>
                </a:solidFill>
              </a:rPr>
              <a:t>eget</a:t>
            </a:r>
            <a:r>
              <a:rPr lang="en-US" sz="1800">
                <a:solidFill>
                  <a:srgbClr val="4B4B4B"/>
                </a:solidFill>
              </a:rPr>
              <a:t> quam lacus. </a:t>
            </a:r>
            <a:r>
              <a:rPr lang="en-US" sz="1800" err="1">
                <a:solidFill>
                  <a:srgbClr val="4B4B4B"/>
                </a:solidFill>
              </a:rPr>
              <a:t>Vivamus</a:t>
            </a:r>
            <a:r>
              <a:rPr lang="en-US" sz="1800">
                <a:solidFill>
                  <a:srgbClr val="4B4B4B"/>
                </a:solidFill>
              </a:rPr>
              <a:t> </a:t>
            </a:r>
            <a:r>
              <a:rPr lang="en-US" sz="1800" err="1">
                <a:solidFill>
                  <a:srgbClr val="4B4B4B"/>
                </a:solidFill>
              </a:rPr>
              <a:t>laoreet</a:t>
            </a:r>
            <a:r>
              <a:rPr lang="en-US" sz="1800">
                <a:solidFill>
                  <a:srgbClr val="4B4B4B"/>
                </a:solidFill>
              </a:rPr>
              <a:t> tempus lacus, in </a:t>
            </a:r>
            <a:r>
              <a:rPr lang="en-US" sz="1800" err="1">
                <a:solidFill>
                  <a:srgbClr val="4B4B4B"/>
                </a:solidFill>
              </a:rPr>
              <a:t>ultricies</a:t>
            </a:r>
            <a:r>
              <a:rPr lang="en-US" sz="1800">
                <a:solidFill>
                  <a:srgbClr val="4B4B4B"/>
                </a:solidFill>
              </a:rPr>
              <a:t>. Lorem ipsum dolor sit </a:t>
            </a:r>
            <a:r>
              <a:rPr lang="en-US" sz="1800" err="1">
                <a:solidFill>
                  <a:srgbClr val="4B4B4B"/>
                </a:solidFill>
              </a:rPr>
              <a:t>amet</a:t>
            </a:r>
            <a:r>
              <a:rPr lang="en-US" sz="1800">
                <a:solidFill>
                  <a:srgbClr val="4B4B4B"/>
                </a:solidFill>
              </a:rPr>
              <a:t>, </a:t>
            </a:r>
            <a:r>
              <a:rPr lang="en-US" sz="1800" err="1">
                <a:solidFill>
                  <a:srgbClr val="4B4B4B"/>
                </a:solidFill>
              </a:rPr>
              <a:t>consectetur</a:t>
            </a:r>
            <a:r>
              <a:rPr lang="en-US" sz="1800">
                <a:solidFill>
                  <a:srgbClr val="4B4B4B"/>
                </a:solidFill>
              </a:rPr>
              <a:t> </a:t>
            </a:r>
            <a:r>
              <a:rPr lang="en-US" sz="1800" err="1">
                <a:solidFill>
                  <a:srgbClr val="4B4B4B"/>
                </a:solidFill>
              </a:rPr>
              <a:t>adipiscing</a:t>
            </a:r>
            <a:r>
              <a:rPr lang="en-US" sz="1800">
                <a:solidFill>
                  <a:srgbClr val="4B4B4B"/>
                </a:solidFill>
              </a:rPr>
              <a:t> </a:t>
            </a:r>
            <a:r>
              <a:rPr lang="en-US" sz="1800" err="1">
                <a:solidFill>
                  <a:srgbClr val="4B4B4B"/>
                </a:solidFill>
              </a:rPr>
              <a:t>elit</a:t>
            </a:r>
            <a:r>
              <a:rPr lang="en-US" sz="1800">
                <a:solidFill>
                  <a:srgbClr val="4B4B4B"/>
                </a:solidFill>
              </a:rPr>
              <a:t>.</a:t>
            </a:r>
          </a:p>
        </p:txBody>
      </p:sp>
      <p:cxnSp>
        <p:nvCxnSpPr>
          <p:cNvPr id="16" name="Straight Connector 21">
            <a:extLst>
              <a:ext uri="{FF2B5EF4-FFF2-40B4-BE49-F238E27FC236}">
                <a16:creationId xmlns:a16="http://schemas.microsoft.com/office/drawing/2014/main" id="{7F9C9207-3D1E-4CEF-9F03-1AB3568F36AB}"/>
              </a:ext>
            </a:extLst>
          </p:cNvPr>
          <p:cNvCxnSpPr>
            <a:cxnSpLocks/>
          </p:cNvCxnSpPr>
          <p:nvPr userDrawn="1"/>
        </p:nvCxnSpPr>
        <p:spPr>
          <a:xfrm>
            <a:off x="7766044" y="2367318"/>
            <a:ext cx="0" cy="1837614"/>
          </a:xfrm>
          <a:prstGeom prst="line">
            <a:avLst/>
          </a:prstGeom>
          <a:ln>
            <a:solidFill>
              <a:srgbClr val="004E8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platzhalter 2"/>
          <p:cNvSpPr>
            <a:spLocks noGrp="1"/>
          </p:cNvSpPr>
          <p:nvPr>
            <p:ph type="body" sz="quarter" idx="29" hasCustomPrompt="1"/>
          </p:nvPr>
        </p:nvSpPr>
        <p:spPr>
          <a:xfrm>
            <a:off x="8339116" y="2339030"/>
            <a:ext cx="1770005" cy="36981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>
                <a:solidFill>
                  <a:srgbClr val="004E84"/>
                </a:solidFill>
              </a:defRPr>
            </a:lvl1pPr>
          </a:lstStyle>
          <a:p>
            <a:pPr lvl="0"/>
            <a:r>
              <a:rPr lang="de-DE"/>
              <a:t>Standard Title.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30" hasCustomPrompt="1"/>
          </p:nvPr>
        </p:nvSpPr>
        <p:spPr>
          <a:xfrm>
            <a:off x="8339116" y="2893028"/>
            <a:ext cx="3015655" cy="8607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6000">
                <a:solidFill>
                  <a:srgbClr val="8AB419"/>
                </a:solidFill>
              </a:defRPr>
            </a:lvl1pPr>
          </a:lstStyle>
          <a:p>
            <a:pPr lvl="0"/>
            <a:r>
              <a:rPr lang="de-DE" err="1"/>
              <a:t>Number</a:t>
            </a:r>
            <a:endParaRPr lang="de-DE"/>
          </a:p>
        </p:txBody>
      </p:sp>
      <p:sp>
        <p:nvSpPr>
          <p:cNvPr id="20" name="Textplatzhalter 3"/>
          <p:cNvSpPr>
            <a:spLocks noGrp="1"/>
          </p:cNvSpPr>
          <p:nvPr>
            <p:ph type="body" sz="quarter" idx="31" hasCustomPrompt="1"/>
          </p:nvPr>
        </p:nvSpPr>
        <p:spPr>
          <a:xfrm>
            <a:off x="8339116" y="3753753"/>
            <a:ext cx="2031513" cy="2274888"/>
          </a:xfrm>
          <a:prstGeom prst="rect">
            <a:avLst/>
          </a:prstGeom>
        </p:spPr>
        <p:txBody>
          <a:bodyPr/>
          <a:lstStyle>
            <a:lvl1pPr>
              <a:lnSpc>
                <a:spcPts val="2500"/>
              </a:lnSpc>
              <a:defRPr sz="2200" b="0">
                <a:solidFill>
                  <a:schemeClr val="tx1"/>
                </a:solidFill>
              </a:defRPr>
            </a:lvl1pPr>
          </a:lstStyle>
          <a:p>
            <a:r>
              <a:rPr lang="en-US" sz="1800">
                <a:solidFill>
                  <a:srgbClr val="4B4B4B"/>
                </a:solidFill>
              </a:rPr>
              <a:t>Standard Text</a:t>
            </a:r>
          </a:p>
        </p:txBody>
      </p:sp>
    </p:spTree>
    <p:extLst>
      <p:ext uri="{BB962C8B-B14F-4D97-AF65-F5344CB8AC3E}">
        <p14:creationId xmlns:p14="http://schemas.microsoft.com/office/powerpoint/2010/main" val="28539286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3524" y="385698"/>
            <a:ext cx="7376010" cy="5508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400" b="1">
                <a:solidFill>
                  <a:srgbClr val="5D7997"/>
                </a:solidFill>
              </a:defRPr>
            </a:lvl1pPr>
          </a:lstStyle>
          <a:p>
            <a:r>
              <a:rPr lang="de-DE"/>
              <a:t>Standard</a:t>
            </a:r>
            <a:r>
              <a:rPr lang="pl-PL"/>
              <a:t> title.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927435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/no Standard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3643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y 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83691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82511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B9480-5EB8-466E-BED1-F131F347B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1546E-5B1F-419C-9F80-E53FA0F30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647B4-4AE0-4D73-9517-94D7D963E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46F8EF-AC78-4E5B-B7E3-C70956C04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D216-432B-492A-93E5-242058C32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572675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523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1F3C7-68AD-4C7D-86B0-8D73197E6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1C826-17C6-41D8-8435-9CF5B5266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F8E53-F448-4D1B-B60D-028B6BF1D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D5660-ED9B-45EE-8CBD-09C1901CA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B9928-7696-4F1A-9418-61DD67C4F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97220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E775B-A0E0-4001-B4D2-0A7A70C3D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B9A035-0969-4420-A383-957C6BE090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84AA12-094A-4C50-B4C1-E312E2B8CA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57F545-A2D1-4A72-BAFE-D255B9F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8E5A7D-FBA0-4257-ABF5-2CC468653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7198E2-3838-4B3E-9889-3089B16CD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028066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EB1ED-8754-438E-B5BF-B499B8110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C21D6-52EA-48DC-8909-10DA49EDC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E0CE05-4D3F-4D5E-8E3D-27780A9C82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F3FF2A-13DF-4C0D-826C-C9578B6792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86A9E9-7307-4FD0-B41B-9E6371BCA7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9FEEBA-66E6-40AC-BEA7-809D4A3EE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9D6DB4-9F99-413C-82F4-8ABE09D47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0849F1-0CFC-427B-86C7-75CE64EC8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11541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54328-315B-424E-B2D8-1BDCFF925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DB9058-6E2C-4F52-8FA5-C82BECF1A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6763C1-6D73-497E-A2CE-A417C31E6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60E65D-1DC6-48D6-BA2B-7AA12AE5E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34517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CB1E6C-125E-42AC-8DFA-895749F58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A8FAB0-39AC-4EE5-AA0F-8C7166699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99BD59-44CD-4317-A70E-C278B0FCB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99662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B08BB-6504-4985-9595-E9DAE1CAF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9DE8F-040B-49DE-AEE1-3F82D0935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E6BEE8-D1A9-4DDA-9AF5-933D9BA75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4B342D-24AB-48B6-8B03-C3E2DE1B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2061AB-127C-4C9A-B921-5D9DAE4BA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3E7A82-CBFF-402D-91FA-3E918812A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1873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E5D52-DBB2-4C8F-A902-3AD4A4D97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79783C-25CF-4737-90D7-A2AECF62C4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B5299B-DB90-457D-80FE-B33CD735F5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32F967-DA11-44A5-936F-5CD3E0CD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346252-27C3-4DA6-99C9-AF03D03E6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D35049-5234-4F5E-BAA1-18303DAD6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3094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EE8294-2D7D-4A9F-9C8D-BA994B604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030BB6-DF2F-4018-893B-DAA9F652C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D812B1-53D4-45A0-B165-948DD95069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FA5F4-8420-4847-8FEB-0E5718084B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AA43E9-EF34-4AA9-AFBC-9B579B85B5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39763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15295" y="365126"/>
            <a:ext cx="7789876" cy="5407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Standard</a:t>
            </a:r>
            <a:r>
              <a:rPr lang="pl-PL"/>
              <a:t> </a:t>
            </a:r>
            <a:r>
              <a:rPr lang="de-DE" err="1"/>
              <a:t>text</a:t>
            </a:r>
            <a:endParaRPr lang="de-AT"/>
          </a:p>
        </p:txBody>
      </p:sp>
      <p:sp>
        <p:nvSpPr>
          <p:cNvPr id="3" name="Textfeld 2"/>
          <p:cNvSpPr txBox="1"/>
          <p:nvPr userDrawn="1"/>
        </p:nvSpPr>
        <p:spPr>
          <a:xfrm>
            <a:off x="11289419" y="6205395"/>
            <a:ext cx="619153" cy="21544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nn-NO" sz="1400"/>
              <a:t>| </a:t>
            </a:r>
            <a:fld id="{93023B31-02BD-4CAF-9635-AF692B4824AD}" type="slidenum">
              <a:rPr lang="nn-NO" sz="1400" smtClean="0">
                <a:solidFill>
                  <a:schemeClr val="tx2"/>
                </a:solidFill>
              </a:rPr>
              <a:pPr/>
              <a:t>‹#›</a:t>
            </a:fld>
            <a:endParaRPr lang="de-AT" sz="1400" b="1" err="1">
              <a:solidFill>
                <a:schemeClr val="tx2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7DB8D18-706E-CE55-B099-5C6E7F198EBF}"/>
              </a:ext>
            </a:extLst>
          </p:cNvPr>
          <p:cNvSpPr txBox="1"/>
          <p:nvPr userDrawn="1"/>
        </p:nvSpPr>
        <p:spPr>
          <a:xfrm>
            <a:off x="16157050" y="201107"/>
            <a:ext cx="65" cy="615553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>
            <a:spAutoFit/>
          </a:bodyPr>
          <a:lstStyle/>
          <a:p>
            <a:endParaRPr lang="de-DE" sz="4000" b="1" err="1">
              <a:solidFill>
                <a:srgbClr val="004E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793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5D7997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600" b="1" kern="1200">
          <a:solidFill>
            <a:srgbClr val="007BB2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3A7B4-A3CF-4167-B5E1-094396CDB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68192" y="1122363"/>
            <a:ext cx="5176157" cy="2387600"/>
          </a:xfrm>
        </p:spPr>
        <p:txBody>
          <a:bodyPr>
            <a:normAutofit fontScale="90000"/>
          </a:bodyPr>
          <a:lstStyle/>
          <a:p>
            <a:pPr algn="r"/>
            <a:r>
              <a:rPr lang="en-US" b="1" dirty="0"/>
              <a:t>Flood meadows in </a:t>
            </a:r>
            <a:r>
              <a:rPr lang="en-US" b="1" dirty="0" err="1"/>
              <a:t>Varsanpuisto</a:t>
            </a:r>
            <a:r>
              <a:rPr lang="en-US" b="1" dirty="0"/>
              <a:t>, Tampere</a:t>
            </a:r>
            <a:endParaRPr lang="et-EE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CBECCC-C83B-4F4B-867C-41667082B9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2014" y="3808158"/>
            <a:ext cx="3992335" cy="653220"/>
          </a:xfrm>
        </p:spPr>
        <p:txBody>
          <a:bodyPr/>
          <a:lstStyle/>
          <a:p>
            <a:pPr algn="r"/>
            <a:r>
              <a:rPr lang="en-US" i="1" dirty="0" err="1"/>
              <a:t>CityBlues</a:t>
            </a:r>
            <a:r>
              <a:rPr lang="en-US" i="1" dirty="0"/>
              <a:t> meets </a:t>
            </a:r>
            <a:r>
              <a:rPr lang="en-US" i="1" dirty="0" err="1"/>
              <a:t>LATESTadapt</a:t>
            </a:r>
            <a:endParaRPr lang="en-US" i="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E627A64-1E84-4601-BC38-6792FD6B3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5477" y="5412794"/>
            <a:ext cx="3416961" cy="1445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ap of the Baltic Sea Region - Nations Online Project">
            <a:extLst>
              <a:ext uri="{FF2B5EF4-FFF2-40B4-BE49-F238E27FC236}">
                <a16:creationId xmlns:a16="http://schemas.microsoft.com/office/drawing/2014/main" id="{FD2C5BC1-B4A0-4C3D-8EA8-97ADB81DF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97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AA993ECC-E8B8-4607-9CAB-0968370B87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22486" y="241289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157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F6CFC6-DE1B-4880-8B3F-ABCFFF1D2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893" y="3955626"/>
            <a:ext cx="11419841" cy="2734539"/>
          </a:xfrm>
        </p:spPr>
        <p:txBody>
          <a:bodyPr numCol="2">
            <a:normAutofit lnSpcReduction="10000"/>
          </a:bodyPr>
          <a:lstStyle/>
          <a:p>
            <a:r>
              <a:rPr lang="en-US" sz="2600" dirty="0">
                <a:solidFill>
                  <a:schemeClr val="tx1"/>
                </a:solidFill>
              </a:rPr>
              <a:t>Objectives: Less flooding, increased biodiversity, improved recreational value</a:t>
            </a:r>
          </a:p>
          <a:p>
            <a:r>
              <a:rPr lang="en-US" sz="2600" dirty="0">
                <a:solidFill>
                  <a:schemeClr val="tx1"/>
                </a:solidFill>
              </a:rPr>
              <a:t>Size </a:t>
            </a:r>
            <a:r>
              <a:rPr lang="en-US" sz="2600" dirty="0"/>
              <a:t>8,62 </a:t>
            </a:r>
            <a:r>
              <a:rPr lang="en-US" sz="2600" dirty="0">
                <a:solidFill>
                  <a:schemeClr val="tx1"/>
                </a:solidFill>
              </a:rPr>
              <a:t>ha</a:t>
            </a:r>
          </a:p>
          <a:p>
            <a:r>
              <a:rPr lang="en-US" sz="2600" dirty="0">
                <a:solidFill>
                  <a:schemeClr val="tx1"/>
                </a:solidFill>
              </a:rPr>
              <a:t>Part of </a:t>
            </a:r>
            <a:r>
              <a:rPr lang="en-US" sz="2600" dirty="0" err="1">
                <a:solidFill>
                  <a:schemeClr val="tx1"/>
                </a:solidFill>
              </a:rPr>
              <a:t>Viinikanoja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/>
              <a:t>c</a:t>
            </a:r>
            <a:r>
              <a:rPr lang="en-US" sz="2600">
                <a:solidFill>
                  <a:schemeClr val="tx1"/>
                </a:solidFill>
              </a:rPr>
              <a:t>atchment (size 39,10 </a:t>
            </a:r>
            <a:r>
              <a:rPr lang="en-US" sz="2600" dirty="0">
                <a:solidFill>
                  <a:schemeClr val="tx1"/>
                </a:solidFill>
              </a:rPr>
              <a:t>km</a:t>
            </a:r>
            <a:r>
              <a:rPr lang="fi-FI" sz="2600" dirty="0">
                <a:solidFill>
                  <a:schemeClr val="tx1"/>
                </a:solidFill>
              </a:rPr>
              <a:t>²</a:t>
            </a:r>
            <a:r>
              <a:rPr lang="en-US" sz="2600" dirty="0">
                <a:solidFill>
                  <a:schemeClr val="tx1"/>
                </a:solidFill>
              </a:rPr>
              <a:t>)</a:t>
            </a:r>
          </a:p>
          <a:p>
            <a:r>
              <a:rPr lang="en-US" sz="2600" dirty="0">
                <a:solidFill>
                  <a:schemeClr val="tx1"/>
                </a:solidFill>
              </a:rPr>
              <a:t>Investment cost 590 000 </a:t>
            </a:r>
            <a:r>
              <a:rPr lang="en-US" sz="2600" dirty="0" err="1">
                <a:solidFill>
                  <a:schemeClr val="tx1"/>
                </a:solidFill>
              </a:rPr>
              <a:t>eur</a:t>
            </a:r>
            <a:endParaRPr lang="en-US" sz="2600" dirty="0">
              <a:solidFill>
                <a:schemeClr val="tx1"/>
              </a:solidFill>
            </a:endParaRPr>
          </a:p>
          <a:p>
            <a:r>
              <a:rPr lang="en-US" sz="2600" dirty="0"/>
              <a:t>D</a:t>
            </a:r>
            <a:r>
              <a:rPr lang="en-US" sz="2600" dirty="0">
                <a:solidFill>
                  <a:schemeClr val="tx1"/>
                </a:solidFill>
              </a:rPr>
              <a:t>esigned 2024</a:t>
            </a:r>
          </a:p>
          <a:p>
            <a:r>
              <a:rPr lang="en-US" sz="2600" dirty="0"/>
              <a:t>C</a:t>
            </a:r>
            <a:r>
              <a:rPr lang="en-US" sz="2600" dirty="0">
                <a:solidFill>
                  <a:schemeClr val="tx1"/>
                </a:solidFill>
              </a:rPr>
              <a:t>onstructed </a:t>
            </a:r>
            <a:r>
              <a:rPr lang="en-US" sz="2600" dirty="0"/>
              <a:t>2025</a:t>
            </a:r>
          </a:p>
          <a:p>
            <a:r>
              <a:rPr lang="en-US" sz="2600" dirty="0">
                <a:solidFill>
                  <a:schemeClr val="tx1"/>
                </a:solidFill>
              </a:rPr>
              <a:t>Main proble</a:t>
            </a:r>
            <a:r>
              <a:rPr lang="en-US" sz="2600" dirty="0"/>
              <a:t>ms: Amount of alien invasive species, rounds of comments and new requirements increased costs</a:t>
            </a:r>
            <a:endParaRPr lang="et-EE" sz="2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t-EE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B0DE01FB-FD94-5B90-6BFA-BA439C59B1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1" t="8854" r="341" b="36458"/>
          <a:stretch>
            <a:fillRect/>
          </a:stretch>
        </p:blipFill>
        <p:spPr>
          <a:xfrm>
            <a:off x="-155787" y="-95337"/>
            <a:ext cx="12347787" cy="3798393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361FA8B7-3304-3AE7-214C-517447774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69" y="2932016"/>
            <a:ext cx="3921643" cy="59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636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ruutu 4">
            <a:extLst>
              <a:ext uri="{FF2B5EF4-FFF2-40B4-BE49-F238E27FC236}">
                <a16:creationId xmlns:a16="http://schemas.microsoft.com/office/drawing/2014/main" id="{5192822B-720C-1167-FD55-813CEEAFBD75}"/>
              </a:ext>
            </a:extLst>
          </p:cNvPr>
          <p:cNvSpPr txBox="1"/>
          <p:nvPr/>
        </p:nvSpPr>
        <p:spPr>
          <a:xfrm>
            <a:off x="590168" y="145073"/>
            <a:ext cx="331075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1" i="0" u="none" strike="noStrike" kern="1200" cap="none" spc="0" normalizeH="0" baseline="0" noProof="0" dirty="0">
                <a:ln>
                  <a:noFill/>
                </a:ln>
                <a:solidFill>
                  <a:srgbClr val="5D79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General </a:t>
            </a:r>
            <a:r>
              <a:rPr kumimoji="0" lang="fi-FI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5D799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</a:t>
            </a:r>
            <a:endParaRPr kumimoji="0" lang="fi-FI" sz="4400" b="1" i="0" u="none" strike="noStrike" kern="1200" cap="none" spc="0" normalizeH="0" baseline="0" noProof="0" dirty="0">
              <a:ln>
                <a:noFill/>
              </a:ln>
              <a:solidFill>
                <a:srgbClr val="5D799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1" name="Ryhmä 30">
            <a:extLst>
              <a:ext uri="{FF2B5EF4-FFF2-40B4-BE49-F238E27FC236}">
                <a16:creationId xmlns:a16="http://schemas.microsoft.com/office/drawing/2014/main" id="{0E8A91ED-D374-AB49-3DCD-C3C86811D87A}"/>
              </a:ext>
            </a:extLst>
          </p:cNvPr>
          <p:cNvGrpSpPr/>
          <p:nvPr/>
        </p:nvGrpSpPr>
        <p:grpSpPr>
          <a:xfrm>
            <a:off x="221671" y="845229"/>
            <a:ext cx="11220005" cy="6012771"/>
            <a:chOff x="221671" y="845229"/>
            <a:chExt cx="11220005" cy="6012771"/>
          </a:xfrm>
        </p:grpSpPr>
        <p:pic>
          <p:nvPicPr>
            <p:cNvPr id="3" name="Kuva 2" descr="Kuva, joka sisältää kohteen teksti, kartta, atlas, Suunnitelma&#10;&#10;Kuvaus luotu automaattisesti">
              <a:extLst>
                <a:ext uri="{FF2B5EF4-FFF2-40B4-BE49-F238E27FC236}">
                  <a16:creationId xmlns:a16="http://schemas.microsoft.com/office/drawing/2014/main" id="{C509E651-4F64-A4D7-89EC-E2A8DDB2E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3496" b="11933"/>
            <a:stretch/>
          </p:blipFill>
          <p:spPr>
            <a:xfrm>
              <a:off x="750323" y="845229"/>
              <a:ext cx="10691353" cy="6012771"/>
            </a:xfrm>
            <a:prstGeom prst="rect">
              <a:avLst/>
            </a:prstGeom>
          </p:spPr>
        </p:pic>
        <p:grpSp>
          <p:nvGrpSpPr>
            <p:cNvPr id="8" name="Ryhmä 7">
              <a:extLst>
                <a:ext uri="{FF2B5EF4-FFF2-40B4-BE49-F238E27FC236}">
                  <a16:creationId xmlns:a16="http://schemas.microsoft.com/office/drawing/2014/main" id="{1C1BDD1E-153F-C330-530C-C9E92AC37227}"/>
                </a:ext>
              </a:extLst>
            </p:cNvPr>
            <p:cNvGrpSpPr/>
            <p:nvPr/>
          </p:nvGrpSpPr>
          <p:grpSpPr>
            <a:xfrm>
              <a:off x="8046855" y="1267690"/>
              <a:ext cx="2152222" cy="444833"/>
              <a:chOff x="8046855" y="1267690"/>
              <a:chExt cx="2152222" cy="444833"/>
            </a:xfrm>
          </p:grpSpPr>
          <p:sp>
            <p:nvSpPr>
              <p:cNvPr id="2" name="Suorakulmio: Pyöristetyt kulmat 1">
                <a:extLst>
                  <a:ext uri="{FF2B5EF4-FFF2-40B4-BE49-F238E27FC236}">
                    <a16:creationId xmlns:a16="http://schemas.microsoft.com/office/drawing/2014/main" id="{713F0208-DE06-6CB6-0934-820C8EC1AA47}"/>
                  </a:ext>
                </a:extLst>
              </p:cNvPr>
              <p:cNvSpPr/>
              <p:nvPr/>
            </p:nvSpPr>
            <p:spPr>
              <a:xfrm>
                <a:off x="8046855" y="1267690"/>
                <a:ext cx="2152222" cy="444833"/>
              </a:xfrm>
              <a:prstGeom prst="roundRect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Tekstiruutu 3">
                <a:extLst>
                  <a:ext uri="{FF2B5EF4-FFF2-40B4-BE49-F238E27FC236}">
                    <a16:creationId xmlns:a16="http://schemas.microsoft.com/office/drawing/2014/main" id="{751E4A46-094F-6859-FFEB-9F061FF11C0B}"/>
                  </a:ext>
                </a:extLst>
              </p:cNvPr>
              <p:cNvSpPr txBox="1"/>
              <p:nvPr/>
            </p:nvSpPr>
            <p:spPr>
              <a:xfrm>
                <a:off x="8253388" y="1336217"/>
                <a:ext cx="181840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i-FI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Circulation</a:t>
                </a:r>
                <a:r>
                  <a:rPr kumimoji="0" lang="fi-FI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fi-FI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pond</a:t>
                </a:r>
                <a:endParaRPr kumimoji="0" lang="fi-FI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cxnSp>
          <p:nvCxnSpPr>
            <p:cNvPr id="7" name="Suora nuoliyhdysviiva 6">
              <a:extLst>
                <a:ext uri="{FF2B5EF4-FFF2-40B4-BE49-F238E27FC236}">
                  <a16:creationId xmlns:a16="http://schemas.microsoft.com/office/drawing/2014/main" id="{2827C9B0-7A59-73B5-E8B1-50D3556924D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30736" y="1643994"/>
              <a:ext cx="1205346" cy="808261"/>
            </a:xfrm>
            <a:prstGeom prst="straightConnector1">
              <a:avLst/>
            </a:prstGeom>
            <a:ln w="5715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Ryhmä 8">
              <a:extLst>
                <a:ext uri="{FF2B5EF4-FFF2-40B4-BE49-F238E27FC236}">
                  <a16:creationId xmlns:a16="http://schemas.microsoft.com/office/drawing/2014/main" id="{6C50AD65-0E19-9455-DB23-EE777BDE692C}"/>
                </a:ext>
              </a:extLst>
            </p:cNvPr>
            <p:cNvGrpSpPr/>
            <p:nvPr/>
          </p:nvGrpSpPr>
          <p:grpSpPr>
            <a:xfrm>
              <a:off x="5522406" y="4566878"/>
              <a:ext cx="2299854" cy="562082"/>
              <a:chOff x="5370006" y="4414478"/>
              <a:chExt cx="2299854" cy="562082"/>
            </a:xfrm>
          </p:grpSpPr>
          <p:sp>
            <p:nvSpPr>
              <p:cNvPr id="10" name="Suorakulmio: Pyöristetyt kulmat 9">
                <a:extLst>
                  <a:ext uri="{FF2B5EF4-FFF2-40B4-BE49-F238E27FC236}">
                    <a16:creationId xmlns:a16="http://schemas.microsoft.com/office/drawing/2014/main" id="{744A708C-F691-D688-B39B-675E3B81FBF8}"/>
                  </a:ext>
                </a:extLst>
              </p:cNvPr>
              <p:cNvSpPr/>
              <p:nvPr/>
            </p:nvSpPr>
            <p:spPr>
              <a:xfrm>
                <a:off x="5370006" y="4414478"/>
                <a:ext cx="2299854" cy="562082"/>
              </a:xfrm>
              <a:prstGeom prst="roundRect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" name="Tekstiruutu 10">
                <a:extLst>
                  <a:ext uri="{FF2B5EF4-FFF2-40B4-BE49-F238E27FC236}">
                    <a16:creationId xmlns:a16="http://schemas.microsoft.com/office/drawing/2014/main" id="{A8B373FD-1150-BA1B-0A03-142402EAEEEE}"/>
                  </a:ext>
                </a:extLst>
              </p:cNvPr>
              <p:cNvSpPr txBox="1"/>
              <p:nvPr/>
            </p:nvSpPr>
            <p:spPr>
              <a:xfrm>
                <a:off x="5709171" y="4538390"/>
                <a:ext cx="181840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i-FI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Flood</a:t>
                </a:r>
                <a:r>
                  <a:rPr kumimoji="0" lang="fi-FI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fi-FI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meadows</a:t>
                </a:r>
                <a:endParaRPr kumimoji="0" lang="fi-FI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2" name="Ryhmä 11">
              <a:extLst>
                <a:ext uri="{FF2B5EF4-FFF2-40B4-BE49-F238E27FC236}">
                  <a16:creationId xmlns:a16="http://schemas.microsoft.com/office/drawing/2014/main" id="{4AD9D638-43AA-3405-4D9A-D3C5557CDD91}"/>
                </a:ext>
              </a:extLst>
            </p:cNvPr>
            <p:cNvGrpSpPr/>
            <p:nvPr/>
          </p:nvGrpSpPr>
          <p:grpSpPr>
            <a:xfrm>
              <a:off x="221671" y="4889166"/>
              <a:ext cx="1959895" cy="444833"/>
              <a:chOff x="-83129" y="4584366"/>
              <a:chExt cx="1959895" cy="444833"/>
            </a:xfrm>
          </p:grpSpPr>
          <p:sp>
            <p:nvSpPr>
              <p:cNvPr id="13" name="Suorakulmio: Pyöristetyt kulmat 12">
                <a:extLst>
                  <a:ext uri="{FF2B5EF4-FFF2-40B4-BE49-F238E27FC236}">
                    <a16:creationId xmlns:a16="http://schemas.microsoft.com/office/drawing/2014/main" id="{4C14C734-E024-05DF-B77D-BA3E055EBD77}"/>
                  </a:ext>
                </a:extLst>
              </p:cNvPr>
              <p:cNvSpPr/>
              <p:nvPr/>
            </p:nvSpPr>
            <p:spPr>
              <a:xfrm>
                <a:off x="-83129" y="4584366"/>
                <a:ext cx="1959895" cy="444833"/>
              </a:xfrm>
              <a:prstGeom prst="roundRect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Tekstiruutu 13">
                <a:extLst>
                  <a:ext uri="{FF2B5EF4-FFF2-40B4-BE49-F238E27FC236}">
                    <a16:creationId xmlns:a16="http://schemas.microsoft.com/office/drawing/2014/main" id="{0A4657E6-8C66-851A-AF2E-938979507FC5}"/>
                  </a:ext>
                </a:extLst>
              </p:cNvPr>
              <p:cNvSpPr txBox="1"/>
              <p:nvPr/>
            </p:nvSpPr>
            <p:spPr>
              <a:xfrm>
                <a:off x="41563" y="4652893"/>
                <a:ext cx="181840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i-FI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Submerged</a:t>
                </a:r>
                <a:r>
                  <a:rPr kumimoji="0" lang="fi-FI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fi-FI" sz="20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dam</a:t>
                </a:r>
                <a:endParaRPr kumimoji="0" lang="fi-FI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cxnSp>
          <p:nvCxnSpPr>
            <p:cNvPr id="15" name="Suora nuoliyhdysviiva 14">
              <a:extLst>
                <a:ext uri="{FF2B5EF4-FFF2-40B4-BE49-F238E27FC236}">
                  <a16:creationId xmlns:a16="http://schemas.microsoft.com/office/drawing/2014/main" id="{7D5D6486-08CA-5191-C683-F8B8BD9621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2433" y="4374062"/>
              <a:ext cx="933448" cy="572493"/>
            </a:xfrm>
            <a:prstGeom prst="straightConnector1">
              <a:avLst/>
            </a:prstGeom>
            <a:ln w="5715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uora nuoliyhdysviiva 17">
              <a:extLst>
                <a:ext uri="{FF2B5EF4-FFF2-40B4-BE49-F238E27FC236}">
                  <a16:creationId xmlns:a16="http://schemas.microsoft.com/office/drawing/2014/main" id="{C505BB2D-FC1E-B115-B30F-BF41F02EE1F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45036" y="3429000"/>
              <a:ext cx="820882" cy="1163782"/>
            </a:xfrm>
            <a:prstGeom prst="straightConnector1">
              <a:avLst/>
            </a:prstGeom>
            <a:ln w="5715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uora nuoliyhdysviiva 20">
              <a:extLst>
                <a:ext uri="{FF2B5EF4-FFF2-40B4-BE49-F238E27FC236}">
                  <a16:creationId xmlns:a16="http://schemas.microsoft.com/office/drawing/2014/main" id="{EE8D8790-9C9E-36B0-BD47-BE3029D6128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77547" y="3391541"/>
              <a:ext cx="1170395" cy="1268767"/>
            </a:xfrm>
            <a:prstGeom prst="straightConnector1">
              <a:avLst/>
            </a:prstGeom>
            <a:ln w="5715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uora nuoliyhdysviiva 22">
              <a:extLst>
                <a:ext uri="{FF2B5EF4-FFF2-40B4-BE49-F238E27FC236}">
                  <a16:creationId xmlns:a16="http://schemas.microsoft.com/office/drawing/2014/main" id="{95890B90-51A4-10E5-E3B9-0B64380EF38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734707" y="4156364"/>
              <a:ext cx="1984584" cy="562082"/>
            </a:xfrm>
            <a:prstGeom prst="straightConnector1">
              <a:avLst/>
            </a:prstGeom>
            <a:ln w="57150">
              <a:solidFill>
                <a:schemeClr val="tx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71774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5B2D5-DA85-4ADC-8EA8-E890AFED5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lessons learnt</a:t>
            </a:r>
            <a:endParaRPr lang="et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CC6CE-FE99-4228-90E9-317DC479D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What we would do differently if we would start over?</a:t>
            </a:r>
          </a:p>
          <a:p>
            <a:pPr lvl="1"/>
            <a:r>
              <a:rPr lang="en-US" dirty="0"/>
              <a:t>Solution: Skip the circulation pond, maybe?</a:t>
            </a:r>
          </a:p>
          <a:p>
            <a:pPr lvl="1"/>
            <a:r>
              <a:rPr lang="en-US" dirty="0"/>
              <a:t>Planning and design: Book meetings right in the beginning and agree on a commenting schedule in advance.</a:t>
            </a:r>
          </a:p>
          <a:p>
            <a:pPr lvl="1"/>
            <a:r>
              <a:rPr lang="en-US" dirty="0"/>
              <a:t>In general: Do a comprehensive plan to involve stakeholders. </a:t>
            </a:r>
          </a:p>
          <a:p>
            <a:pPr lvl="1"/>
            <a:endParaRPr lang="en-US" dirty="0"/>
          </a:p>
          <a:p>
            <a:r>
              <a:rPr lang="en-US" dirty="0"/>
              <a:t>What you still don’t know, but would like to ask from other cities with experiences in NBS implementation?</a:t>
            </a:r>
          </a:p>
          <a:p>
            <a:pPr lvl="1"/>
            <a:r>
              <a:rPr lang="en-US" dirty="0"/>
              <a:t>What is the most impactful way to reduce costs when implementing NBS?</a:t>
            </a:r>
          </a:p>
          <a:p>
            <a:pPr lvl="1"/>
            <a:r>
              <a:rPr lang="en-US" dirty="0"/>
              <a:t>Do you have any experience with how a city could assess the impacts of the NBS on biodiversity?</a:t>
            </a:r>
          </a:p>
          <a:p>
            <a:pPr lvl="1"/>
            <a:r>
              <a:rPr lang="en-US" dirty="0"/>
              <a:t>Have you got any useful tips how to involve residents in the making of NBS?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146740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BSR / Color Palette">
      <a:dk1>
        <a:srgbClr val="4B4B4D"/>
      </a:dk1>
      <a:lt1>
        <a:srgbClr val="FFFFFF"/>
      </a:lt1>
      <a:dk2>
        <a:srgbClr val="004E84"/>
      </a:dk2>
      <a:lt2>
        <a:srgbClr val="FFFFFF"/>
      </a:lt2>
      <a:accent1>
        <a:srgbClr val="6B9BC2"/>
      </a:accent1>
      <a:accent2>
        <a:srgbClr val="377F77"/>
      </a:accent2>
      <a:accent3>
        <a:srgbClr val="AC3287"/>
      </a:accent3>
      <a:accent4>
        <a:srgbClr val="FFA829"/>
      </a:accent4>
      <a:accent5>
        <a:srgbClr val="8E8C8C"/>
      </a:accent5>
      <a:accent6>
        <a:srgbClr val="64AE53"/>
      </a:accent6>
      <a:hlink>
        <a:srgbClr val="8AB419"/>
      </a:hlink>
      <a:folHlink>
        <a:srgbClr val="8AB41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 anchor="ctr">
        <a:spAutoFit/>
      </a:bodyPr>
      <a:lstStyle>
        <a:defPPr>
          <a:defRPr sz="4000" b="1" dirty="0" err="1">
            <a:solidFill>
              <a:srgbClr val="004E84"/>
            </a:solidFill>
          </a:defRPr>
        </a:defPPr>
      </a:lstStyle>
    </a:txDef>
  </a:objectDefaults>
  <a:extraClrSchemeLst/>
  <a:custClrLst>
    <a:custClr name="Deep Blue">
      <a:srgbClr val="004E84"/>
    </a:custClr>
    <a:custClr name="Bright Blue">
      <a:srgbClr val="007BB2"/>
    </a:custClr>
    <a:custClr name="Green">
      <a:srgbClr val="8AB419"/>
    </a:custClr>
    <a:custClr name="Warm Black">
      <a:srgbClr val="4B4B4B"/>
    </a:custClr>
    <a:custClr name="NO USE">
      <a:srgbClr val="F5FF00"/>
    </a:custClr>
    <a:custClr name="Deep Blue 57">
      <a:srgbClr val="7B8EB3"/>
    </a:custClr>
    <a:custClr name="Deep Blue 12">
      <a:srgbClr val="E4E5EE"/>
    </a:custClr>
    <a:custClr name="Bright Blue 57">
      <a:srgbClr val="89AFD1"/>
    </a:custClr>
    <a:custClr name="Bright Blue 12">
      <a:srgbClr val="E8EEF5"/>
    </a:custClr>
    <a:custClr name="Green 57">
      <a:srgbClr val="C1D488"/>
    </a:custClr>
    <a:custClr name="Green 12">
      <a:srgbClr val="F3F6E7"/>
    </a:custClr>
    <a:custClr name="NO USE">
      <a:srgbClr val="F5FF00"/>
    </a:custClr>
    <a:custClr name="Priority 1">
      <a:srgbClr val="CF9519"/>
    </a:custClr>
    <a:custClr name="Priority 2">
      <a:srgbClr val="5D7997"/>
    </a:custClr>
    <a:custClr name="Priority 3">
      <a:srgbClr val="5C8064"/>
    </a:custClr>
    <a:custClr name="Priority 4">
      <a:srgbClr val="8C8282"/>
    </a:custClr>
    <a:custClr name="NO USE">
      <a:srgbClr val="F5FF00"/>
    </a:custClr>
    <a:custClr name="ADD ON 1">
      <a:srgbClr val="6B9BC2"/>
    </a:custClr>
    <a:custClr name="ADD ON 2">
      <a:srgbClr val="A1A970"/>
    </a:custClr>
    <a:custClr name="ADD ON 3">
      <a:srgbClr val="CF8787"/>
    </a:custClr>
    <a:custClr name="ADD ON 4">
      <a:srgbClr val="FED440"/>
    </a:custClr>
    <a:custClr name="ADD ON 5">
      <a:srgbClr val="8E8C8C"/>
    </a:custClr>
    <a:custClr name="ADD ON 6">
      <a:srgbClr val="64AE53"/>
    </a:custClr>
    <a:custClr name="ADD ON 7">
      <a:srgbClr val="C86B35"/>
    </a:custClr>
    <a:custClr name="ADD ON 8">
      <a:srgbClr val="B134D8"/>
    </a:custClr>
    <a:custClr name="ADD ON 9">
      <a:srgbClr val="574C4C"/>
    </a:custClr>
    <a:custClr name="ADD ON 10">
      <a:srgbClr val="D62E3F"/>
    </a:custClr>
    <a:custClr name="ADD ON 11">
      <a:srgbClr val="C79F37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b4424a6-f96a-41cb-9e0a-1d973301d14f" xsi:nil="true"/>
    <lcf76f155ced4ddcb4097134ff3c332f xmlns="f47be7a3-40cc-4861-8e6b-091a64e0af57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4ED33F4D52E8449792E30B813F96B1" ma:contentTypeVersion="20" ma:contentTypeDescription="Create a new document." ma:contentTypeScope="" ma:versionID="2838623750c33e12dad93115472f696b">
  <xsd:schema xmlns:xsd="http://www.w3.org/2001/XMLSchema" xmlns:xs="http://www.w3.org/2001/XMLSchema" xmlns:p="http://schemas.microsoft.com/office/2006/metadata/properties" xmlns:ns2="f47be7a3-40cc-4861-8e6b-091a64e0af57" xmlns:ns3="3b4424a6-f96a-41cb-9e0a-1d973301d14f" targetNamespace="http://schemas.microsoft.com/office/2006/metadata/properties" ma:root="true" ma:fieldsID="318cc6d3ebfcd5817eadb2c70f4217fd" ns2:_="" ns3:_="">
    <xsd:import namespace="f47be7a3-40cc-4861-8e6b-091a64e0af57"/>
    <xsd:import namespace="3b4424a6-f96a-41cb-9e0a-1d973301d1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3:TaxCatchAll" minOccurs="0"/>
                <xsd:element ref="ns2:MediaServiceDateTaken" minOccurs="0"/>
                <xsd:element ref="ns2:lcf76f155ced4ddcb4097134ff3c332f" minOccurs="0"/>
                <xsd:element ref="ns2:MediaLengthInSecond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7be7a3-40cc-4861-8e6b-091a64e0af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7dd6dffa-87bb-4f6b-a805-2c3e44b255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4424a6-f96a-41cb-9e0a-1d973301d14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60893e7b-de3c-44ed-8702-21bd4b8bb392}" ma:internalName="TaxCatchAll" ma:showField="CatchAllData" ma:web="3b4424a6-f96a-41cb-9e0a-1d973301d1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85B5E42-0010-43EC-8711-ADE7F16C6B85}">
  <ds:schemaRefs>
    <ds:schemaRef ds:uri="http://schemas.microsoft.com/office/2006/metadata/properties"/>
    <ds:schemaRef ds:uri="http://schemas.microsoft.com/office/infopath/2007/PartnerControls"/>
    <ds:schemaRef ds:uri="58ef20ca-0444-41b4-97b8-7decace49946"/>
    <ds:schemaRef ds:uri="e2ccb5c3-54da-455c-9821-8783a85bc0fa"/>
  </ds:schemaRefs>
</ds:datastoreItem>
</file>

<file path=customXml/itemProps2.xml><?xml version="1.0" encoding="utf-8"?>
<ds:datastoreItem xmlns:ds="http://schemas.openxmlformats.org/officeDocument/2006/customXml" ds:itemID="{87462820-F745-4947-881F-A9358F903CE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AF3D00A-6888-4C9B-BAB8-DB69404DDD7F}"/>
</file>

<file path=docProps/app.xml><?xml version="1.0" encoding="utf-8"?>
<Properties xmlns="http://schemas.openxmlformats.org/officeDocument/2006/extended-properties" xmlns:vt="http://schemas.openxmlformats.org/officeDocument/2006/docPropsVTypes">
  <TotalTime>1429</TotalTime>
  <Words>216</Words>
  <Application>Microsoft Office PowerPoint</Application>
  <PresentationFormat>Widescreen</PresentationFormat>
  <Paragraphs>35</Paragraphs>
  <Slides>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Office Theme</vt:lpstr>
      <vt:lpstr>Office</vt:lpstr>
      <vt:lpstr>Flood meadows in Varsanpuisto, Tampere</vt:lpstr>
      <vt:lpstr>PowerPoint Presentation</vt:lpstr>
      <vt:lpstr>PowerPoint Presentation</vt:lpstr>
      <vt:lpstr>Main lessons learnt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Murel Truu</dc:creator>
  <cp:lastModifiedBy>Vilhula Anna</cp:lastModifiedBy>
  <cp:revision>11</cp:revision>
  <dcterms:created xsi:type="dcterms:W3CDTF">2026-03-09T08:39:19Z</dcterms:created>
  <dcterms:modified xsi:type="dcterms:W3CDTF">2026-03-25T06:27:27Z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0x010100474ED33F4D52E8449792E30B813F96B1</vt:lpwstr>
  </property>
</Properties>
</file>