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62" r:id="rId3"/>
    <p:sldId id="261" r:id="rId4"/>
    <p:sldId id="260" r:id="rId5"/>
    <p:sldId id="258"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9776"/>
    <a:srgbClr val="9FCFF2"/>
    <a:srgbClr val="FEFE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05" d="100"/>
          <a:sy n="105" d="100"/>
        </p:scale>
        <p:origin x="7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ECFF7-1CED-46B5-9DB4-A7AB94AC2BE7}" type="datetimeFigureOut">
              <a:rPr lang="lv-LV" smtClean="0"/>
              <a:t>23.03.2026</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20658-345E-4C61-9361-17377F824CC2}" type="slidenum">
              <a:rPr lang="lv-LV" smtClean="0"/>
              <a:t>‹#›</a:t>
            </a:fld>
            <a:endParaRPr lang="lv-LV"/>
          </a:p>
        </p:txBody>
      </p:sp>
    </p:spTree>
    <p:extLst>
      <p:ext uri="{BB962C8B-B14F-4D97-AF65-F5344CB8AC3E}">
        <p14:creationId xmlns:p14="http://schemas.microsoft.com/office/powerpoint/2010/main" val="2537776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br>
              <a:rPr lang="en-US" dirty="0"/>
            </a:br>
            <a:r>
              <a:rPr lang="en-US" dirty="0"/>
              <a:t>today I will present our pilot project in </a:t>
            </a:r>
            <a:r>
              <a:rPr lang="en-US" dirty="0" err="1"/>
              <a:t>Valmiera</a:t>
            </a:r>
            <a:r>
              <a:rPr lang="en-US" dirty="0"/>
              <a:t>, located at </a:t>
            </a:r>
            <a:r>
              <a:rPr lang="en-US" dirty="0" err="1"/>
              <a:t>Cēsu</a:t>
            </a:r>
            <a:r>
              <a:rPr lang="en-US" dirty="0"/>
              <a:t> Street 4 in Latvia.</a:t>
            </a:r>
            <a:endParaRPr lang="lv-LV" dirty="0"/>
          </a:p>
        </p:txBody>
      </p:sp>
      <p:sp>
        <p:nvSpPr>
          <p:cNvPr id="4" name="Slide Number Placeholder 3"/>
          <p:cNvSpPr>
            <a:spLocks noGrp="1"/>
          </p:cNvSpPr>
          <p:nvPr>
            <p:ph type="sldNum" sz="quarter" idx="5"/>
          </p:nvPr>
        </p:nvSpPr>
        <p:spPr/>
        <p:txBody>
          <a:bodyPr/>
          <a:lstStyle/>
          <a:p>
            <a:fld id="{23A20658-345E-4C61-9361-17377F824CC2}" type="slidenum">
              <a:rPr lang="lv-LV" smtClean="0"/>
              <a:t>1</a:t>
            </a:fld>
            <a:endParaRPr lang="lv-LV"/>
          </a:p>
        </p:txBody>
      </p:sp>
    </p:spTree>
    <p:extLst>
      <p:ext uri="{BB962C8B-B14F-4D97-AF65-F5344CB8AC3E}">
        <p14:creationId xmlns:p14="http://schemas.microsoft.com/office/powerpoint/2010/main" val="3150503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3A20658-345E-4C61-9361-17377F824CC2}" type="slidenum">
              <a:rPr lang="lv-LV" smtClean="0"/>
              <a:t>2</a:t>
            </a:fld>
            <a:endParaRPr lang="lv-LV"/>
          </a:p>
        </p:txBody>
      </p:sp>
    </p:spTree>
    <p:extLst>
      <p:ext uri="{BB962C8B-B14F-4D97-AF65-F5344CB8AC3E}">
        <p14:creationId xmlns:p14="http://schemas.microsoft.com/office/powerpoint/2010/main" val="1623631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the project is still in the design phase, and construction is planned to be completed by November. The total project area is about 0.3 hectares, and the overall budget is approximately 150,000 euros.</a:t>
            </a:r>
          </a:p>
          <a:p>
            <a:r>
              <a:rPr lang="en-US" dirty="0"/>
              <a:t>The main goal of the project is to reduce the urban heat island effect. We want to improve the local microclimate and introduce more green infrastructure into the area. At the same time, we focus on sustainable water management by collecting and reusing rainwater.</a:t>
            </a:r>
          </a:p>
          <a:p>
            <a:endParaRPr lang="lv-LV" dirty="0"/>
          </a:p>
        </p:txBody>
      </p:sp>
      <p:sp>
        <p:nvSpPr>
          <p:cNvPr id="4" name="Slide Number Placeholder 3"/>
          <p:cNvSpPr>
            <a:spLocks noGrp="1"/>
          </p:cNvSpPr>
          <p:nvPr>
            <p:ph type="sldNum" sz="quarter" idx="5"/>
          </p:nvPr>
        </p:nvSpPr>
        <p:spPr/>
        <p:txBody>
          <a:bodyPr/>
          <a:lstStyle/>
          <a:p>
            <a:fld id="{23A20658-345E-4C61-9361-17377F824CC2}" type="slidenum">
              <a:rPr lang="lv-LV" smtClean="0"/>
              <a:t>3</a:t>
            </a:fld>
            <a:endParaRPr lang="lv-LV"/>
          </a:p>
        </p:txBody>
      </p:sp>
    </p:spTree>
    <p:extLst>
      <p:ext uri="{BB962C8B-B14F-4D97-AF65-F5344CB8AC3E}">
        <p14:creationId xmlns:p14="http://schemas.microsoft.com/office/powerpoint/2010/main" val="2060087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Rainwater will be collected from both roofs and hard surfaces. Specifically, around 500 square meters of roof area and 5,000 square meters of parking and street surfaces. In total, this makes about 5,500 square meters, or 0.55 hectares.</a:t>
            </a:r>
          </a:p>
          <a:p>
            <a:r>
              <a:rPr lang="en-US" dirty="0"/>
              <a:t>This water will be directed to newly created green islands. These green areas will help cool the environment and improve overall urban conditions.</a:t>
            </a:r>
          </a:p>
          <a:p>
            <a:r>
              <a:rPr lang="en-US" dirty="0"/>
              <a:t>To manage the water efficiently, we plan to use a </a:t>
            </a:r>
            <a:r>
              <a:rPr lang="en-US" dirty="0" err="1"/>
              <a:t>Hydrorock</a:t>
            </a:r>
            <a:r>
              <a:rPr lang="en-US" dirty="0"/>
              <a:t> system. This system allows us to store rainwater and use it later for plant irrigation. This helps reduce the use of drinking water and decreases pressure on the drainage system.</a:t>
            </a:r>
          </a:p>
          <a:p>
            <a:endParaRPr lang="lv-LV" dirty="0"/>
          </a:p>
        </p:txBody>
      </p:sp>
      <p:sp>
        <p:nvSpPr>
          <p:cNvPr id="4" name="Slide Number Placeholder 3"/>
          <p:cNvSpPr>
            <a:spLocks noGrp="1"/>
          </p:cNvSpPr>
          <p:nvPr>
            <p:ph type="sldNum" sz="quarter" idx="5"/>
          </p:nvPr>
        </p:nvSpPr>
        <p:spPr/>
        <p:txBody>
          <a:bodyPr/>
          <a:lstStyle/>
          <a:p>
            <a:fld id="{23A20658-345E-4C61-9361-17377F824CC2}" type="slidenum">
              <a:rPr lang="lv-LV" smtClean="0"/>
              <a:t>4</a:t>
            </a:fld>
            <a:endParaRPr lang="lv-LV"/>
          </a:p>
        </p:txBody>
      </p:sp>
    </p:spTree>
    <p:extLst>
      <p:ext uri="{BB962C8B-B14F-4D97-AF65-F5344CB8AC3E}">
        <p14:creationId xmlns:p14="http://schemas.microsoft.com/office/powerpoint/2010/main" val="804916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project development, we have already learned some important lessons. One of the main challenges has been time management. If we started again, we would not develop the construction project ourselves, but instead work with an external service provider.</a:t>
            </a:r>
          </a:p>
          <a:p>
            <a:r>
              <a:rPr lang="en-US" dirty="0"/>
              <a:t>We are also interested in learning from other cities. For example, we would like to know if you have used sensors in your projects for monitoring. If yes, what do you measure and what types of sensors do you use?</a:t>
            </a:r>
          </a:p>
          <a:p>
            <a:r>
              <a:rPr lang="en-US" dirty="0"/>
              <a:t>And finally, we would also appreciate any recommendations for improving our project.</a:t>
            </a:r>
          </a:p>
          <a:p>
            <a:r>
              <a:rPr lang="en-US" dirty="0"/>
              <a:t>Thank you for your attention!</a:t>
            </a:r>
          </a:p>
          <a:p>
            <a:endParaRPr lang="lv-LV" dirty="0"/>
          </a:p>
        </p:txBody>
      </p:sp>
      <p:sp>
        <p:nvSpPr>
          <p:cNvPr id="4" name="Slide Number Placeholder 3"/>
          <p:cNvSpPr>
            <a:spLocks noGrp="1"/>
          </p:cNvSpPr>
          <p:nvPr>
            <p:ph type="sldNum" sz="quarter" idx="5"/>
          </p:nvPr>
        </p:nvSpPr>
        <p:spPr/>
        <p:txBody>
          <a:bodyPr/>
          <a:lstStyle/>
          <a:p>
            <a:fld id="{23A20658-345E-4C61-9361-17377F824CC2}" type="slidenum">
              <a:rPr lang="lv-LV" smtClean="0"/>
              <a:t>5</a:t>
            </a:fld>
            <a:endParaRPr lang="lv-LV"/>
          </a:p>
        </p:txBody>
      </p:sp>
    </p:spTree>
    <p:extLst>
      <p:ext uri="{BB962C8B-B14F-4D97-AF65-F5344CB8AC3E}">
        <p14:creationId xmlns:p14="http://schemas.microsoft.com/office/powerpoint/2010/main" val="1131100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FE6A1-23B6-4759-AC4F-FD09A0EECA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a:extLst>
              <a:ext uri="{FF2B5EF4-FFF2-40B4-BE49-F238E27FC236}">
                <a16:creationId xmlns:a16="http://schemas.microsoft.com/office/drawing/2014/main" id="{02783EA2-96CD-4FA9-A35F-DDF1F3AD34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a:extLst>
              <a:ext uri="{FF2B5EF4-FFF2-40B4-BE49-F238E27FC236}">
                <a16:creationId xmlns:a16="http://schemas.microsoft.com/office/drawing/2014/main" id="{A57AB18D-1B43-4E0E-8C42-9B61AA18F158}"/>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5D45C5DE-B44A-46EB-A7FA-68E1A4571FAC}"/>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C0C7859-A56F-4334-9245-7E55803B4C53}"/>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20955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DA9C-1CBD-4BD7-8902-F44E0A4AD891}"/>
              </a:ext>
            </a:extLst>
          </p:cNvPr>
          <p:cNvSpPr>
            <a:spLocks noGrp="1"/>
          </p:cNvSpPr>
          <p:nvPr>
            <p:ph type="title"/>
          </p:nvPr>
        </p:nvSpPr>
        <p:spPr/>
        <p:txBody>
          <a:bodyPr/>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B19A2FF5-D7B4-4298-8656-9803586C04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7507A611-6A69-416D-8112-232C4AF30330}"/>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1F46DA9B-1EB7-4517-8E45-759DEF03D3A1}"/>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0E420E2-8D00-4567-B1DA-BFB0024E243C}"/>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1680664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AAD61E-3A3F-4EAC-94F9-E7D6733C71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a:extLst>
              <a:ext uri="{FF2B5EF4-FFF2-40B4-BE49-F238E27FC236}">
                <a16:creationId xmlns:a16="http://schemas.microsoft.com/office/drawing/2014/main" id="{2ED422D1-DEDD-4D1C-ADA7-5C51292E5F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DEA05A27-932A-4E4B-9849-4CBEA7ADDAFF}"/>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485F9D65-D194-4BC8-B483-1F64296DE3C2}"/>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861E9D52-DD1A-4ABD-8950-B305E0CEE43A}"/>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692501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B9480-5EB8-466E-BED1-F131F347B536}"/>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DA41546E-5B1F-419C-9F80-E53FA0F30F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99A647B4-4AE0-4D73-9517-94D7D963EA2E}"/>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C646F8EF-AC78-4E5B-B7E3-C70956C04836}"/>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451DD216-432B-492A-93E5-242058C32F1C}"/>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375726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F3C7-68AD-4C7D-86B0-8D73197E6A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a:extLst>
              <a:ext uri="{FF2B5EF4-FFF2-40B4-BE49-F238E27FC236}">
                <a16:creationId xmlns:a16="http://schemas.microsoft.com/office/drawing/2014/main" id="{8061C826-17C6-41D8-8435-9CF5B52662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3F8E53-F448-4D1B-B60D-028B6BF1DE73}"/>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9CCD5660-ED9B-45EE-8CBD-09C1901CA095}"/>
              </a:ext>
            </a:extLst>
          </p:cNvPr>
          <p:cNvSpPr>
            <a:spLocks noGrp="1"/>
          </p:cNvSpPr>
          <p:nvPr>
            <p:ph type="ftr" sz="quarter" idx="11"/>
          </p:nvPr>
        </p:nvSpPr>
        <p:spPr/>
        <p:txBody>
          <a:bodyPr/>
          <a:lstStyle/>
          <a:p>
            <a:endParaRPr lang="et-EE"/>
          </a:p>
        </p:txBody>
      </p:sp>
      <p:sp>
        <p:nvSpPr>
          <p:cNvPr id="6" name="Slide Number Placeholder 5">
            <a:extLst>
              <a:ext uri="{FF2B5EF4-FFF2-40B4-BE49-F238E27FC236}">
                <a16:creationId xmlns:a16="http://schemas.microsoft.com/office/drawing/2014/main" id="{595B9928-7696-4F1A-9418-61DD67C4F013}"/>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997220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E775B-A0E0-4001-B4D2-0A7A70C3DC9D}"/>
              </a:ext>
            </a:extLst>
          </p:cNvPr>
          <p:cNvSpPr>
            <a:spLocks noGrp="1"/>
          </p:cNvSpPr>
          <p:nvPr>
            <p:ph type="title"/>
          </p:nvPr>
        </p:nvSpPr>
        <p:spPr/>
        <p:txBody>
          <a:bodyPr/>
          <a:lstStyle/>
          <a:p>
            <a:r>
              <a:rPr lang="en-US"/>
              <a:t>Click to edit Master title style</a:t>
            </a:r>
            <a:endParaRPr lang="et-EE"/>
          </a:p>
        </p:txBody>
      </p:sp>
      <p:sp>
        <p:nvSpPr>
          <p:cNvPr id="3" name="Content Placeholder 2">
            <a:extLst>
              <a:ext uri="{FF2B5EF4-FFF2-40B4-BE49-F238E27FC236}">
                <a16:creationId xmlns:a16="http://schemas.microsoft.com/office/drawing/2014/main" id="{9EB9A035-0969-4420-A383-957C6BE090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a:extLst>
              <a:ext uri="{FF2B5EF4-FFF2-40B4-BE49-F238E27FC236}">
                <a16:creationId xmlns:a16="http://schemas.microsoft.com/office/drawing/2014/main" id="{D384AA12-094A-4C50-B4C1-E312E2B8CA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a:extLst>
              <a:ext uri="{FF2B5EF4-FFF2-40B4-BE49-F238E27FC236}">
                <a16:creationId xmlns:a16="http://schemas.microsoft.com/office/drawing/2014/main" id="{AB57F545-A2D1-4A72-BAFE-D255B9F76938}"/>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6" name="Footer Placeholder 5">
            <a:extLst>
              <a:ext uri="{FF2B5EF4-FFF2-40B4-BE49-F238E27FC236}">
                <a16:creationId xmlns:a16="http://schemas.microsoft.com/office/drawing/2014/main" id="{3C8E5A7D-FBA0-4257-ABF5-2CC468653C62}"/>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D87198E2-3838-4B3E-9889-3089B16CD0D8}"/>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302806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EB1ED-8754-438E-B5BF-B499B8110EA5}"/>
              </a:ext>
            </a:extLst>
          </p:cNvPr>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a:extLst>
              <a:ext uri="{FF2B5EF4-FFF2-40B4-BE49-F238E27FC236}">
                <a16:creationId xmlns:a16="http://schemas.microsoft.com/office/drawing/2014/main" id="{6CEC21D6-52EA-48DC-8909-10DA49EDC5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E0CE05-4D3F-4D5E-8E3D-27780A9C82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a:extLst>
              <a:ext uri="{FF2B5EF4-FFF2-40B4-BE49-F238E27FC236}">
                <a16:creationId xmlns:a16="http://schemas.microsoft.com/office/drawing/2014/main" id="{4CF3FF2A-13DF-4C0D-826C-C9578B6792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86A9E9-7307-4FD0-B41B-9E6371BCA7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a:extLst>
              <a:ext uri="{FF2B5EF4-FFF2-40B4-BE49-F238E27FC236}">
                <a16:creationId xmlns:a16="http://schemas.microsoft.com/office/drawing/2014/main" id="{529FEEBA-66E6-40AC-BEA7-809D4A3EE140}"/>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8" name="Footer Placeholder 7">
            <a:extLst>
              <a:ext uri="{FF2B5EF4-FFF2-40B4-BE49-F238E27FC236}">
                <a16:creationId xmlns:a16="http://schemas.microsoft.com/office/drawing/2014/main" id="{289D6DB4-9F99-413C-82F4-8ABE09D4747F}"/>
              </a:ext>
            </a:extLst>
          </p:cNvPr>
          <p:cNvSpPr>
            <a:spLocks noGrp="1"/>
          </p:cNvSpPr>
          <p:nvPr>
            <p:ph type="ftr" sz="quarter" idx="11"/>
          </p:nvPr>
        </p:nvSpPr>
        <p:spPr/>
        <p:txBody>
          <a:bodyPr/>
          <a:lstStyle/>
          <a:p>
            <a:endParaRPr lang="et-EE"/>
          </a:p>
        </p:txBody>
      </p:sp>
      <p:sp>
        <p:nvSpPr>
          <p:cNvPr id="9" name="Slide Number Placeholder 8">
            <a:extLst>
              <a:ext uri="{FF2B5EF4-FFF2-40B4-BE49-F238E27FC236}">
                <a16:creationId xmlns:a16="http://schemas.microsoft.com/office/drawing/2014/main" id="{630849F1-0CFC-427B-86C7-75CE64EC8117}"/>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341154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54328-315B-424E-B2D8-1BDCFF925D7A}"/>
              </a:ext>
            </a:extLst>
          </p:cNvPr>
          <p:cNvSpPr>
            <a:spLocks noGrp="1"/>
          </p:cNvSpPr>
          <p:nvPr>
            <p:ph type="title"/>
          </p:nvPr>
        </p:nvSpPr>
        <p:spPr/>
        <p:txBody>
          <a:bodyPr/>
          <a:lstStyle/>
          <a:p>
            <a:r>
              <a:rPr lang="en-US"/>
              <a:t>Click to edit Master title style</a:t>
            </a:r>
            <a:endParaRPr lang="et-EE"/>
          </a:p>
        </p:txBody>
      </p:sp>
      <p:sp>
        <p:nvSpPr>
          <p:cNvPr id="3" name="Date Placeholder 2">
            <a:extLst>
              <a:ext uri="{FF2B5EF4-FFF2-40B4-BE49-F238E27FC236}">
                <a16:creationId xmlns:a16="http://schemas.microsoft.com/office/drawing/2014/main" id="{15DB9058-6E2C-4F52-8FA5-C82BECF1A77D}"/>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4" name="Footer Placeholder 3">
            <a:extLst>
              <a:ext uri="{FF2B5EF4-FFF2-40B4-BE49-F238E27FC236}">
                <a16:creationId xmlns:a16="http://schemas.microsoft.com/office/drawing/2014/main" id="{776763C1-6D73-497E-A2CE-A417C31E66FE}"/>
              </a:ext>
            </a:extLst>
          </p:cNvPr>
          <p:cNvSpPr>
            <a:spLocks noGrp="1"/>
          </p:cNvSpPr>
          <p:nvPr>
            <p:ph type="ftr" sz="quarter" idx="11"/>
          </p:nvPr>
        </p:nvSpPr>
        <p:spPr/>
        <p:txBody>
          <a:bodyPr/>
          <a:lstStyle/>
          <a:p>
            <a:endParaRPr lang="et-EE"/>
          </a:p>
        </p:txBody>
      </p:sp>
      <p:sp>
        <p:nvSpPr>
          <p:cNvPr id="5" name="Slide Number Placeholder 4">
            <a:extLst>
              <a:ext uri="{FF2B5EF4-FFF2-40B4-BE49-F238E27FC236}">
                <a16:creationId xmlns:a16="http://schemas.microsoft.com/office/drawing/2014/main" id="{4C60E65D-1DC6-48D6-BA2B-7AA12AE5EAF6}"/>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434517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CB1E6C-125E-42AC-8DFA-895749F58B95}"/>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3" name="Footer Placeholder 2">
            <a:extLst>
              <a:ext uri="{FF2B5EF4-FFF2-40B4-BE49-F238E27FC236}">
                <a16:creationId xmlns:a16="http://schemas.microsoft.com/office/drawing/2014/main" id="{30A8FAB0-39AC-4EE5-AA0F-8C7166699538}"/>
              </a:ext>
            </a:extLst>
          </p:cNvPr>
          <p:cNvSpPr>
            <a:spLocks noGrp="1"/>
          </p:cNvSpPr>
          <p:nvPr>
            <p:ph type="ftr" sz="quarter" idx="11"/>
          </p:nvPr>
        </p:nvSpPr>
        <p:spPr/>
        <p:txBody>
          <a:bodyPr/>
          <a:lstStyle/>
          <a:p>
            <a:endParaRPr lang="et-EE"/>
          </a:p>
        </p:txBody>
      </p:sp>
      <p:sp>
        <p:nvSpPr>
          <p:cNvPr id="4" name="Slide Number Placeholder 3">
            <a:extLst>
              <a:ext uri="{FF2B5EF4-FFF2-40B4-BE49-F238E27FC236}">
                <a16:creationId xmlns:a16="http://schemas.microsoft.com/office/drawing/2014/main" id="{4299BD59-44CD-4317-A70E-C278B0FCB9C5}"/>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1999662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B08BB-6504-4985-9595-E9DAE1CAF6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a:extLst>
              <a:ext uri="{FF2B5EF4-FFF2-40B4-BE49-F238E27FC236}">
                <a16:creationId xmlns:a16="http://schemas.microsoft.com/office/drawing/2014/main" id="{A899DE8F-040B-49DE-AEE1-3F82D09357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a:extLst>
              <a:ext uri="{FF2B5EF4-FFF2-40B4-BE49-F238E27FC236}">
                <a16:creationId xmlns:a16="http://schemas.microsoft.com/office/drawing/2014/main" id="{4DE6BEE8-D1A9-4DDA-9AF5-933D9BA75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4B342D-24AB-48B6-8B03-C3E2DE1B2EEE}"/>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6" name="Footer Placeholder 5">
            <a:extLst>
              <a:ext uri="{FF2B5EF4-FFF2-40B4-BE49-F238E27FC236}">
                <a16:creationId xmlns:a16="http://schemas.microsoft.com/office/drawing/2014/main" id="{CF2061AB-127C-4C9A-B921-5D9DAE4BA784}"/>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EB3E7A82-CBFF-402D-91FA-3E918812AEA2}"/>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2018735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5D52-DBB2-4C8F-A902-3AD4A4D976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a:extLst>
              <a:ext uri="{FF2B5EF4-FFF2-40B4-BE49-F238E27FC236}">
                <a16:creationId xmlns:a16="http://schemas.microsoft.com/office/drawing/2014/main" id="{7B79783C-25CF-4737-90D7-A2AECF62C4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a:extLst>
              <a:ext uri="{FF2B5EF4-FFF2-40B4-BE49-F238E27FC236}">
                <a16:creationId xmlns:a16="http://schemas.microsoft.com/office/drawing/2014/main" id="{EDB5299B-DB90-457D-80FE-B33CD735F5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2F967-DA11-44A5-936F-5CD3E0CD07C2}"/>
              </a:ext>
            </a:extLst>
          </p:cNvPr>
          <p:cNvSpPr>
            <a:spLocks noGrp="1"/>
          </p:cNvSpPr>
          <p:nvPr>
            <p:ph type="dt" sz="half" idx="10"/>
          </p:nvPr>
        </p:nvSpPr>
        <p:spPr/>
        <p:txBody>
          <a:bodyPr/>
          <a:lstStyle/>
          <a:p>
            <a:fld id="{A8A66AFB-558E-49BE-9F7E-5659008D43DD}" type="datetimeFigureOut">
              <a:rPr lang="et-EE" smtClean="0"/>
              <a:t>23.03.2026</a:t>
            </a:fld>
            <a:endParaRPr lang="et-EE"/>
          </a:p>
        </p:txBody>
      </p:sp>
      <p:sp>
        <p:nvSpPr>
          <p:cNvPr id="6" name="Footer Placeholder 5">
            <a:extLst>
              <a:ext uri="{FF2B5EF4-FFF2-40B4-BE49-F238E27FC236}">
                <a16:creationId xmlns:a16="http://schemas.microsoft.com/office/drawing/2014/main" id="{BB346252-27C3-4DA6-99C9-AF03D03E6818}"/>
              </a:ext>
            </a:extLst>
          </p:cNvPr>
          <p:cNvSpPr>
            <a:spLocks noGrp="1"/>
          </p:cNvSpPr>
          <p:nvPr>
            <p:ph type="ftr" sz="quarter" idx="11"/>
          </p:nvPr>
        </p:nvSpPr>
        <p:spPr/>
        <p:txBody>
          <a:bodyPr/>
          <a:lstStyle/>
          <a:p>
            <a:endParaRPr lang="et-EE"/>
          </a:p>
        </p:txBody>
      </p:sp>
      <p:sp>
        <p:nvSpPr>
          <p:cNvPr id="7" name="Slide Number Placeholder 6">
            <a:extLst>
              <a:ext uri="{FF2B5EF4-FFF2-40B4-BE49-F238E27FC236}">
                <a16:creationId xmlns:a16="http://schemas.microsoft.com/office/drawing/2014/main" id="{04D35049-5234-4F5E-BAA1-18303DAD637D}"/>
              </a:ext>
            </a:extLst>
          </p:cNvPr>
          <p:cNvSpPr>
            <a:spLocks noGrp="1"/>
          </p:cNvSpPr>
          <p:nvPr>
            <p:ph type="sldNum" sz="quarter" idx="12"/>
          </p:nvPr>
        </p:nvSpPr>
        <p:spPr/>
        <p:txBody>
          <a:bodyPr/>
          <a:lstStyle/>
          <a:p>
            <a:fld id="{80906BB3-3107-453F-8FA7-1BDBEF89F826}" type="slidenum">
              <a:rPr lang="et-EE" smtClean="0"/>
              <a:t>‹#›</a:t>
            </a:fld>
            <a:endParaRPr lang="et-EE"/>
          </a:p>
        </p:txBody>
      </p:sp>
    </p:spTree>
    <p:extLst>
      <p:ext uri="{BB962C8B-B14F-4D97-AF65-F5344CB8AC3E}">
        <p14:creationId xmlns:p14="http://schemas.microsoft.com/office/powerpoint/2010/main" val="383094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EE8294-2D7D-4A9F-9C8D-BA994B604E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a:extLst>
              <a:ext uri="{FF2B5EF4-FFF2-40B4-BE49-F238E27FC236}">
                <a16:creationId xmlns:a16="http://schemas.microsoft.com/office/drawing/2014/main" id="{13030BB6-DF2F-4018-893B-DAA9F652CD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a:extLst>
              <a:ext uri="{FF2B5EF4-FFF2-40B4-BE49-F238E27FC236}">
                <a16:creationId xmlns:a16="http://schemas.microsoft.com/office/drawing/2014/main" id="{B9D812B1-53D4-45A0-B165-948DD95069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A66AFB-558E-49BE-9F7E-5659008D43DD}" type="datetimeFigureOut">
              <a:rPr lang="et-EE" smtClean="0"/>
              <a:t>23.03.2026</a:t>
            </a:fld>
            <a:endParaRPr lang="et-EE"/>
          </a:p>
        </p:txBody>
      </p:sp>
      <p:sp>
        <p:nvSpPr>
          <p:cNvPr id="5" name="Footer Placeholder 4">
            <a:extLst>
              <a:ext uri="{FF2B5EF4-FFF2-40B4-BE49-F238E27FC236}">
                <a16:creationId xmlns:a16="http://schemas.microsoft.com/office/drawing/2014/main" id="{C53FA5F4-8420-4847-8FEB-0E5718084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a:extLst>
              <a:ext uri="{FF2B5EF4-FFF2-40B4-BE49-F238E27FC236}">
                <a16:creationId xmlns:a16="http://schemas.microsoft.com/office/drawing/2014/main" id="{0FAA43E9-EF34-4AA9-AFBC-9B579B85B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06BB3-3107-453F-8FA7-1BDBEF89F826}" type="slidenum">
              <a:rPr lang="et-EE" smtClean="0"/>
              <a:t>‹#›</a:t>
            </a:fld>
            <a:endParaRPr lang="et-EE"/>
          </a:p>
        </p:txBody>
      </p:sp>
    </p:spTree>
    <p:extLst>
      <p:ext uri="{BB962C8B-B14F-4D97-AF65-F5344CB8AC3E}">
        <p14:creationId xmlns:p14="http://schemas.microsoft.com/office/powerpoint/2010/main" val="1139763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3A7B4-A3CF-4167-B5E1-094396CDB48D}"/>
              </a:ext>
            </a:extLst>
          </p:cNvPr>
          <p:cNvSpPr>
            <a:spLocks noGrp="1"/>
          </p:cNvSpPr>
          <p:nvPr>
            <p:ph type="ctrTitle"/>
          </p:nvPr>
        </p:nvSpPr>
        <p:spPr>
          <a:xfrm>
            <a:off x="6768192" y="1122363"/>
            <a:ext cx="5176157" cy="2387600"/>
          </a:xfrm>
        </p:spPr>
        <p:txBody>
          <a:bodyPr/>
          <a:lstStyle/>
          <a:p>
            <a:pPr algn="r"/>
            <a:r>
              <a:rPr lang="en-US" b="1" dirty="0" err="1"/>
              <a:t>Cēsu</a:t>
            </a:r>
            <a:r>
              <a:rPr lang="en-US" b="1" dirty="0"/>
              <a:t> Street 4, </a:t>
            </a:r>
            <a:r>
              <a:rPr lang="en-US" b="1" dirty="0" err="1"/>
              <a:t>Valmiera</a:t>
            </a:r>
            <a:r>
              <a:rPr lang="en-US" b="1" dirty="0"/>
              <a:t>, Latvia</a:t>
            </a:r>
            <a:endParaRPr lang="et-EE" b="1" dirty="0"/>
          </a:p>
        </p:txBody>
      </p:sp>
      <p:sp>
        <p:nvSpPr>
          <p:cNvPr id="3" name="Subtitle 2">
            <a:extLst>
              <a:ext uri="{FF2B5EF4-FFF2-40B4-BE49-F238E27FC236}">
                <a16:creationId xmlns:a16="http://schemas.microsoft.com/office/drawing/2014/main" id="{98CBECCC-C83B-4F4B-867C-41667082B954}"/>
              </a:ext>
            </a:extLst>
          </p:cNvPr>
          <p:cNvSpPr>
            <a:spLocks noGrp="1"/>
          </p:cNvSpPr>
          <p:nvPr>
            <p:ph type="subTitle" idx="1"/>
          </p:nvPr>
        </p:nvSpPr>
        <p:spPr>
          <a:xfrm>
            <a:off x="7952014" y="3808158"/>
            <a:ext cx="3992335" cy="653220"/>
          </a:xfrm>
        </p:spPr>
        <p:txBody>
          <a:bodyPr>
            <a:normAutofit/>
          </a:bodyPr>
          <a:lstStyle/>
          <a:p>
            <a:pPr algn="r"/>
            <a:r>
              <a:rPr lang="en-US" i="1" dirty="0" err="1"/>
              <a:t>CityBlues</a:t>
            </a:r>
            <a:r>
              <a:rPr lang="en-US" i="1" dirty="0"/>
              <a:t> meets </a:t>
            </a:r>
            <a:r>
              <a:rPr lang="en-US" i="1" dirty="0" err="1"/>
              <a:t>LATESTadapt</a:t>
            </a:r>
            <a:endParaRPr lang="en-US" i="1" dirty="0"/>
          </a:p>
          <a:p>
            <a:pPr algn="r"/>
            <a:endParaRPr lang="en-US" i="1" dirty="0"/>
          </a:p>
        </p:txBody>
      </p:sp>
      <p:pic>
        <p:nvPicPr>
          <p:cNvPr id="1028" name="Picture 4" descr="default-logo">
            <a:extLst>
              <a:ext uri="{FF2B5EF4-FFF2-40B4-BE49-F238E27FC236}">
                <a16:creationId xmlns:a16="http://schemas.microsoft.com/office/drawing/2014/main" id="{729918EA-EB0E-4E97-854F-D5A7906AE8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3522" y="5799913"/>
            <a:ext cx="1009650" cy="8692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3EB4860-E089-4187-8A15-8ED6A8FBF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1986" y="5799913"/>
            <a:ext cx="1122363" cy="8114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p of the Baltic Sea Region - Nations Online Project">
            <a:extLst>
              <a:ext uri="{FF2B5EF4-FFF2-40B4-BE49-F238E27FC236}">
                <a16:creationId xmlns:a16="http://schemas.microsoft.com/office/drawing/2014/main" id="{FD2C5BC1-B4A0-4C3D-8EA8-97ADB81DF8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1976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Cursor with solid fill">
            <a:extLst>
              <a:ext uri="{FF2B5EF4-FFF2-40B4-BE49-F238E27FC236}">
                <a16:creationId xmlns:a16="http://schemas.microsoft.com/office/drawing/2014/main" id="{AA993ECC-E8B8-4607-9CAB-0968370B87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49042" y="3978300"/>
            <a:ext cx="914400" cy="914400"/>
          </a:xfrm>
          <a:prstGeom prst="rect">
            <a:avLst/>
          </a:prstGeom>
        </p:spPr>
      </p:pic>
      <p:sp>
        <p:nvSpPr>
          <p:cNvPr id="4" name="Subtitle 2">
            <a:extLst>
              <a:ext uri="{FF2B5EF4-FFF2-40B4-BE49-F238E27FC236}">
                <a16:creationId xmlns:a16="http://schemas.microsoft.com/office/drawing/2014/main" id="{74E34411-94EB-47B9-275B-E98AE1BD1B08}"/>
              </a:ext>
            </a:extLst>
          </p:cNvPr>
          <p:cNvSpPr txBox="1">
            <a:spLocks/>
          </p:cNvSpPr>
          <p:nvPr/>
        </p:nvSpPr>
        <p:spPr>
          <a:xfrm>
            <a:off x="7952014" y="4759573"/>
            <a:ext cx="3992335" cy="653220"/>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lv-LV" b="1" dirty="0">
                <a:latin typeface="+mj-lt"/>
              </a:rPr>
              <a:t>Agnese Vasiļjeva</a:t>
            </a:r>
            <a:br>
              <a:rPr lang="lv-LV" dirty="0">
                <a:latin typeface="+mj-lt"/>
              </a:rPr>
            </a:br>
            <a:r>
              <a:rPr lang="lv-LV" dirty="0" err="1">
                <a:latin typeface="+mj-lt"/>
              </a:rPr>
              <a:t>Landscape</a:t>
            </a:r>
            <a:r>
              <a:rPr lang="lv-LV" dirty="0">
                <a:latin typeface="+mj-lt"/>
              </a:rPr>
              <a:t> </a:t>
            </a:r>
            <a:r>
              <a:rPr lang="en-US" dirty="0">
                <a:latin typeface="+mj-lt"/>
              </a:rPr>
              <a:t>a</a:t>
            </a:r>
            <a:r>
              <a:rPr lang="lv-LV" dirty="0" err="1">
                <a:latin typeface="+mj-lt"/>
              </a:rPr>
              <a:t>rchitect</a:t>
            </a:r>
            <a:br>
              <a:rPr lang="lv-LV" dirty="0">
                <a:latin typeface="+mj-lt"/>
              </a:rPr>
            </a:br>
            <a:r>
              <a:rPr lang="en-US" dirty="0" err="1">
                <a:latin typeface="+mj-lt"/>
              </a:rPr>
              <a:t>Valmiera</a:t>
            </a:r>
            <a:r>
              <a:rPr lang="en-US" dirty="0">
                <a:latin typeface="+mj-lt"/>
              </a:rPr>
              <a:t> county municipality</a:t>
            </a:r>
            <a:endParaRPr lang="en-US" i="1" dirty="0">
              <a:latin typeface="+mj-lt"/>
            </a:endParaRPr>
          </a:p>
        </p:txBody>
      </p:sp>
      <p:pic>
        <p:nvPicPr>
          <p:cNvPr id="2050" name="Picture 2" descr="Valmiera district map administrative division of latvia vector illustration  | Premium Vector">
            <a:extLst>
              <a:ext uri="{FF2B5EF4-FFF2-40B4-BE49-F238E27FC236}">
                <a16:creationId xmlns:a16="http://schemas.microsoft.com/office/drawing/2014/main" id="{F053225F-1E44-D182-070F-EC6A2B2FFF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68892" y="5239576"/>
            <a:ext cx="1429572" cy="1429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15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35BEA5-4E61-1497-03F4-EBC2231FAFB0}"/>
              </a:ext>
            </a:extLst>
          </p:cNvPr>
          <p:cNvPicPr>
            <a:picLocks noChangeAspect="1"/>
          </p:cNvPicPr>
          <p:nvPr/>
        </p:nvPicPr>
        <p:blipFill>
          <a:blip r:embed="rId3"/>
          <a:stretch>
            <a:fillRect/>
          </a:stretch>
        </p:blipFill>
        <p:spPr>
          <a:xfrm>
            <a:off x="3837071" y="3707702"/>
            <a:ext cx="4046817" cy="3035112"/>
          </a:xfrm>
          <a:prstGeom prst="rect">
            <a:avLst/>
          </a:prstGeom>
        </p:spPr>
      </p:pic>
      <p:pic>
        <p:nvPicPr>
          <p:cNvPr id="11" name="Picture 10">
            <a:extLst>
              <a:ext uri="{FF2B5EF4-FFF2-40B4-BE49-F238E27FC236}">
                <a16:creationId xmlns:a16="http://schemas.microsoft.com/office/drawing/2014/main" id="{5AEFCB35-E635-D251-F98B-B105DAFAFD03}"/>
              </a:ext>
            </a:extLst>
          </p:cNvPr>
          <p:cNvPicPr>
            <a:picLocks noChangeAspect="1"/>
          </p:cNvPicPr>
          <p:nvPr/>
        </p:nvPicPr>
        <p:blipFill>
          <a:blip r:embed="rId4"/>
          <a:stretch>
            <a:fillRect/>
          </a:stretch>
        </p:blipFill>
        <p:spPr>
          <a:xfrm>
            <a:off x="7519704" y="138032"/>
            <a:ext cx="4572000" cy="3429000"/>
          </a:xfrm>
          <a:prstGeom prst="rect">
            <a:avLst/>
          </a:prstGeom>
        </p:spPr>
      </p:pic>
      <p:pic>
        <p:nvPicPr>
          <p:cNvPr id="13" name="Picture 12">
            <a:extLst>
              <a:ext uri="{FF2B5EF4-FFF2-40B4-BE49-F238E27FC236}">
                <a16:creationId xmlns:a16="http://schemas.microsoft.com/office/drawing/2014/main" id="{083D49A8-1A4B-BDBC-1664-E20C362FCD59}"/>
              </a:ext>
            </a:extLst>
          </p:cNvPr>
          <p:cNvPicPr>
            <a:picLocks noChangeAspect="1"/>
          </p:cNvPicPr>
          <p:nvPr/>
        </p:nvPicPr>
        <p:blipFill>
          <a:blip r:embed="rId5"/>
          <a:srcRect l="1075" t="15704" r="-1075" b="11690"/>
          <a:stretch>
            <a:fillRect/>
          </a:stretch>
        </p:blipFill>
        <p:spPr>
          <a:xfrm>
            <a:off x="3848399" y="138033"/>
            <a:ext cx="3542103" cy="3429000"/>
          </a:xfrm>
          <a:prstGeom prst="rect">
            <a:avLst/>
          </a:prstGeom>
        </p:spPr>
      </p:pic>
      <p:pic>
        <p:nvPicPr>
          <p:cNvPr id="15" name="Picture 14">
            <a:extLst>
              <a:ext uri="{FF2B5EF4-FFF2-40B4-BE49-F238E27FC236}">
                <a16:creationId xmlns:a16="http://schemas.microsoft.com/office/drawing/2014/main" id="{1D8BF533-2D34-4D23-287E-126DD9B644C1}"/>
              </a:ext>
            </a:extLst>
          </p:cNvPr>
          <p:cNvPicPr>
            <a:picLocks noChangeAspect="1"/>
          </p:cNvPicPr>
          <p:nvPr/>
        </p:nvPicPr>
        <p:blipFill>
          <a:blip r:embed="rId6"/>
          <a:stretch>
            <a:fillRect/>
          </a:stretch>
        </p:blipFill>
        <p:spPr>
          <a:xfrm>
            <a:off x="139902" y="1284080"/>
            <a:ext cx="3538517" cy="2653888"/>
          </a:xfrm>
          <a:prstGeom prst="rect">
            <a:avLst/>
          </a:prstGeom>
        </p:spPr>
      </p:pic>
      <p:pic>
        <p:nvPicPr>
          <p:cNvPr id="17" name="Picture 16">
            <a:extLst>
              <a:ext uri="{FF2B5EF4-FFF2-40B4-BE49-F238E27FC236}">
                <a16:creationId xmlns:a16="http://schemas.microsoft.com/office/drawing/2014/main" id="{AC12301F-C2AA-B011-C322-2ECBC443B81C}"/>
              </a:ext>
            </a:extLst>
          </p:cNvPr>
          <p:cNvPicPr>
            <a:picLocks noChangeAspect="1"/>
          </p:cNvPicPr>
          <p:nvPr/>
        </p:nvPicPr>
        <p:blipFill>
          <a:blip r:embed="rId7"/>
          <a:stretch>
            <a:fillRect/>
          </a:stretch>
        </p:blipFill>
        <p:spPr>
          <a:xfrm>
            <a:off x="139902" y="4088926"/>
            <a:ext cx="3538516" cy="2653888"/>
          </a:xfrm>
          <a:prstGeom prst="rect">
            <a:avLst/>
          </a:prstGeom>
        </p:spPr>
      </p:pic>
      <p:pic>
        <p:nvPicPr>
          <p:cNvPr id="19" name="Picture 18">
            <a:extLst>
              <a:ext uri="{FF2B5EF4-FFF2-40B4-BE49-F238E27FC236}">
                <a16:creationId xmlns:a16="http://schemas.microsoft.com/office/drawing/2014/main" id="{448C0EA2-2AF5-5C16-5361-0B11EB8B72DC}"/>
              </a:ext>
            </a:extLst>
          </p:cNvPr>
          <p:cNvPicPr>
            <a:picLocks noChangeAspect="1"/>
          </p:cNvPicPr>
          <p:nvPr/>
        </p:nvPicPr>
        <p:blipFill>
          <a:blip r:embed="rId8"/>
          <a:stretch>
            <a:fillRect/>
          </a:stretch>
        </p:blipFill>
        <p:spPr>
          <a:xfrm>
            <a:off x="8051166" y="3712412"/>
            <a:ext cx="4040538" cy="3030402"/>
          </a:xfrm>
          <a:prstGeom prst="rect">
            <a:avLst/>
          </a:prstGeom>
        </p:spPr>
      </p:pic>
      <p:sp>
        <p:nvSpPr>
          <p:cNvPr id="20" name="Title 1">
            <a:extLst>
              <a:ext uri="{FF2B5EF4-FFF2-40B4-BE49-F238E27FC236}">
                <a16:creationId xmlns:a16="http://schemas.microsoft.com/office/drawing/2014/main" id="{D3DA3036-4F68-F397-9AA2-EBBC397D7986}"/>
              </a:ext>
            </a:extLst>
          </p:cNvPr>
          <p:cNvSpPr>
            <a:spLocks noGrp="1"/>
          </p:cNvSpPr>
          <p:nvPr>
            <p:ph type="title"/>
          </p:nvPr>
        </p:nvSpPr>
        <p:spPr>
          <a:xfrm>
            <a:off x="53642" y="63430"/>
            <a:ext cx="4046817" cy="1400177"/>
          </a:xfrm>
        </p:spPr>
        <p:txBody>
          <a:bodyPr/>
          <a:lstStyle/>
          <a:p>
            <a:r>
              <a:rPr lang="en-US" sz="4000" b="1" i="1" u="sng" dirty="0"/>
              <a:t>Current</a:t>
            </a:r>
            <a:r>
              <a:rPr lang="en-US" b="1" i="1" u="sng" dirty="0"/>
              <a:t> situation </a:t>
            </a:r>
            <a:endParaRPr lang="et-EE" b="1" i="1" u="sng" dirty="0"/>
          </a:p>
        </p:txBody>
      </p:sp>
    </p:spTree>
    <p:extLst>
      <p:ext uri="{BB962C8B-B14F-4D97-AF65-F5344CB8AC3E}">
        <p14:creationId xmlns:p14="http://schemas.microsoft.com/office/powerpoint/2010/main" val="3079698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9280C600-ECC1-62A7-F3B5-D5DED051CA41}"/>
              </a:ext>
            </a:extLst>
          </p:cNvPr>
          <p:cNvSpPr txBox="1">
            <a:spLocks/>
          </p:cNvSpPr>
          <p:nvPr/>
        </p:nvSpPr>
        <p:spPr>
          <a:xfrm>
            <a:off x="8579919" y="217477"/>
            <a:ext cx="3469187" cy="641554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i="1" u="sng" dirty="0"/>
              <a:t>Info:</a:t>
            </a:r>
          </a:p>
          <a:p>
            <a:pPr marL="0" indent="0">
              <a:buFont typeface="Arial" panose="020B0604020202020204" pitchFamily="34" charset="0"/>
              <a:buNone/>
            </a:pPr>
            <a:endParaRPr lang="en-US" i="1" u="sng" dirty="0"/>
          </a:p>
          <a:p>
            <a:pPr algn="just"/>
            <a:r>
              <a:rPr lang="en-US" sz="2400" dirty="0"/>
              <a:t>When designed? – </a:t>
            </a:r>
            <a:r>
              <a:rPr lang="en-US" sz="2400" dirty="0">
                <a:latin typeface="+mj-lt"/>
              </a:rPr>
              <a:t>We are still designing</a:t>
            </a:r>
          </a:p>
          <a:p>
            <a:pPr algn="just"/>
            <a:r>
              <a:rPr lang="en-US" sz="2400" dirty="0"/>
              <a:t>When constructed? – </a:t>
            </a:r>
            <a:r>
              <a:rPr lang="en-US" sz="2400" dirty="0">
                <a:latin typeface="+mj-lt"/>
              </a:rPr>
              <a:t>Need to be finished in November</a:t>
            </a:r>
            <a:endParaRPr lang="et-EE" sz="2400" dirty="0">
              <a:latin typeface="+mj-lt"/>
            </a:endParaRPr>
          </a:p>
          <a:p>
            <a:pPr algn="just"/>
            <a:r>
              <a:rPr lang="en-US" sz="2400" dirty="0"/>
              <a:t>Size – </a:t>
            </a:r>
            <a:r>
              <a:rPr lang="en-US" sz="2400" dirty="0">
                <a:latin typeface="+mj-lt"/>
              </a:rPr>
              <a:t>0.3 (ha)</a:t>
            </a:r>
          </a:p>
          <a:p>
            <a:pPr algn="just"/>
            <a:r>
              <a:rPr lang="en-US" sz="2400" dirty="0">
                <a:latin typeface="+mj-lt"/>
              </a:rPr>
              <a:t>The aim of the project is to reduce the urban heat island effect by improving the microclimate and promoting the development of green infrastructure. At the same time, the project provides for the efficient collection, storage, and use of rainwater for local needs, particularly for plant irrigation. This approach helps reduce the burden on drainage systems, conserves drinking water, and promotes the sustainable use of resources.</a:t>
            </a:r>
          </a:p>
          <a:p>
            <a:r>
              <a:rPr lang="en-US" sz="2400" dirty="0">
                <a:latin typeface="+mj-lt"/>
              </a:rPr>
              <a:t>Investments cost (euro) – 150 000 euro (the whole budget) </a:t>
            </a:r>
            <a:endParaRPr lang="et-EE" dirty="0"/>
          </a:p>
        </p:txBody>
      </p:sp>
      <p:sp>
        <p:nvSpPr>
          <p:cNvPr id="6" name="AutoShape 4" descr="This may contain: a man sitting on a bench in the middle of a garden reading a book while looking down at his phone">
            <a:extLst>
              <a:ext uri="{FF2B5EF4-FFF2-40B4-BE49-F238E27FC236}">
                <a16:creationId xmlns:a16="http://schemas.microsoft.com/office/drawing/2014/main" id="{AC11062A-B70D-3F73-945E-7C470E4E368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7" name="Picture 6">
            <a:extLst>
              <a:ext uri="{FF2B5EF4-FFF2-40B4-BE49-F238E27FC236}">
                <a16:creationId xmlns:a16="http://schemas.microsoft.com/office/drawing/2014/main" id="{AFCBC5FA-BA9B-0C6B-7899-D38BB605C047}"/>
              </a:ext>
            </a:extLst>
          </p:cNvPr>
          <p:cNvPicPr>
            <a:picLocks noChangeAspect="1"/>
          </p:cNvPicPr>
          <p:nvPr/>
        </p:nvPicPr>
        <p:blipFill>
          <a:blip r:embed="rId3">
            <a:extLst>
              <a:ext uri="{28A0092B-C50C-407E-A947-70E740481C1C}">
                <a14:useLocalDpi xmlns:a14="http://schemas.microsoft.com/office/drawing/2010/main" val="0"/>
              </a:ext>
            </a:extLst>
          </a:blip>
          <a:srcRect l="19378" t="-542" r="39002" b="7813"/>
          <a:stretch>
            <a:fillRect/>
          </a:stretch>
        </p:blipFill>
        <p:spPr>
          <a:xfrm>
            <a:off x="53422" y="-722"/>
            <a:ext cx="4402827" cy="6851948"/>
          </a:xfrm>
          <a:prstGeom prst="rect">
            <a:avLst/>
          </a:prstGeom>
        </p:spPr>
      </p:pic>
      <p:pic>
        <p:nvPicPr>
          <p:cNvPr id="8" name="Picture 7">
            <a:extLst>
              <a:ext uri="{FF2B5EF4-FFF2-40B4-BE49-F238E27FC236}">
                <a16:creationId xmlns:a16="http://schemas.microsoft.com/office/drawing/2014/main" id="{EDA61141-94FF-227B-8D04-07B61E99FE9D}"/>
              </a:ext>
            </a:extLst>
          </p:cNvPr>
          <p:cNvPicPr>
            <a:picLocks noChangeAspect="1"/>
          </p:cNvPicPr>
          <p:nvPr/>
        </p:nvPicPr>
        <p:blipFill>
          <a:blip r:embed="rId4"/>
          <a:stretch>
            <a:fillRect/>
          </a:stretch>
        </p:blipFill>
        <p:spPr>
          <a:xfrm>
            <a:off x="4563109" y="4174172"/>
            <a:ext cx="3909950" cy="2606633"/>
          </a:xfrm>
          <a:prstGeom prst="rect">
            <a:avLst/>
          </a:prstGeom>
        </p:spPr>
      </p:pic>
      <p:pic>
        <p:nvPicPr>
          <p:cNvPr id="9" name="Picture 8">
            <a:extLst>
              <a:ext uri="{FF2B5EF4-FFF2-40B4-BE49-F238E27FC236}">
                <a16:creationId xmlns:a16="http://schemas.microsoft.com/office/drawing/2014/main" id="{9F51137A-49FF-B451-B31F-C7B1F0D6B3FB}"/>
              </a:ext>
            </a:extLst>
          </p:cNvPr>
          <p:cNvPicPr>
            <a:picLocks noChangeAspect="1"/>
          </p:cNvPicPr>
          <p:nvPr/>
        </p:nvPicPr>
        <p:blipFill>
          <a:blip r:embed="rId5"/>
          <a:stretch>
            <a:fillRect/>
          </a:stretch>
        </p:blipFill>
        <p:spPr>
          <a:xfrm>
            <a:off x="6402764" y="1939581"/>
            <a:ext cx="2070295" cy="2157397"/>
          </a:xfrm>
          <a:prstGeom prst="rect">
            <a:avLst/>
          </a:prstGeom>
        </p:spPr>
      </p:pic>
      <p:pic>
        <p:nvPicPr>
          <p:cNvPr id="10" name="Picture 9">
            <a:extLst>
              <a:ext uri="{FF2B5EF4-FFF2-40B4-BE49-F238E27FC236}">
                <a16:creationId xmlns:a16="http://schemas.microsoft.com/office/drawing/2014/main" id="{562B6E24-1F7D-695E-5B2F-4442D1779B00}"/>
              </a:ext>
            </a:extLst>
          </p:cNvPr>
          <p:cNvPicPr>
            <a:picLocks noChangeAspect="1"/>
          </p:cNvPicPr>
          <p:nvPr/>
        </p:nvPicPr>
        <p:blipFill>
          <a:blip r:embed="rId6"/>
          <a:srcRect l="340" t="1429" r="-340" b="9965"/>
          <a:stretch>
            <a:fillRect/>
          </a:stretch>
        </p:blipFill>
        <p:spPr>
          <a:xfrm>
            <a:off x="4563109" y="1939581"/>
            <a:ext cx="1746615" cy="2157397"/>
          </a:xfrm>
          <a:prstGeom prst="rect">
            <a:avLst/>
          </a:prstGeom>
        </p:spPr>
      </p:pic>
      <p:sp>
        <p:nvSpPr>
          <p:cNvPr id="11" name="TextBox 10">
            <a:extLst>
              <a:ext uri="{FF2B5EF4-FFF2-40B4-BE49-F238E27FC236}">
                <a16:creationId xmlns:a16="http://schemas.microsoft.com/office/drawing/2014/main" id="{3FABD5AC-C661-5EA4-3660-6DB35AAD6447}"/>
              </a:ext>
            </a:extLst>
          </p:cNvPr>
          <p:cNvSpPr txBox="1"/>
          <p:nvPr/>
        </p:nvSpPr>
        <p:spPr>
          <a:xfrm>
            <a:off x="3047505" y="3327461"/>
            <a:ext cx="6095010" cy="369332"/>
          </a:xfrm>
          <a:prstGeom prst="rect">
            <a:avLst/>
          </a:prstGeom>
          <a:noFill/>
        </p:spPr>
        <p:txBody>
          <a:bodyPr wrap="square">
            <a:spAutoFit/>
          </a:bodyPr>
          <a:lstStyle/>
          <a:p>
            <a:endParaRPr lang="lv-LV" dirty="0"/>
          </a:p>
        </p:txBody>
      </p:sp>
      <p:sp>
        <p:nvSpPr>
          <p:cNvPr id="12" name="TextBox 11">
            <a:extLst>
              <a:ext uri="{FF2B5EF4-FFF2-40B4-BE49-F238E27FC236}">
                <a16:creationId xmlns:a16="http://schemas.microsoft.com/office/drawing/2014/main" id="{1DC9099A-4449-2B00-AF47-3C1EC5A60071}"/>
              </a:ext>
            </a:extLst>
          </p:cNvPr>
          <p:cNvSpPr txBox="1"/>
          <p:nvPr/>
        </p:nvSpPr>
        <p:spPr>
          <a:xfrm>
            <a:off x="3047505" y="3327461"/>
            <a:ext cx="6095010" cy="369332"/>
          </a:xfrm>
          <a:prstGeom prst="rect">
            <a:avLst/>
          </a:prstGeom>
          <a:noFill/>
        </p:spPr>
        <p:txBody>
          <a:bodyPr wrap="square">
            <a:spAutoFit/>
          </a:bodyPr>
          <a:lstStyle/>
          <a:p>
            <a:endParaRPr lang="lv-LV" dirty="0"/>
          </a:p>
        </p:txBody>
      </p:sp>
      <p:pic>
        <p:nvPicPr>
          <p:cNvPr id="13" name="Picture 12">
            <a:extLst>
              <a:ext uri="{FF2B5EF4-FFF2-40B4-BE49-F238E27FC236}">
                <a16:creationId xmlns:a16="http://schemas.microsoft.com/office/drawing/2014/main" id="{F92BC301-C635-4A7B-0EFE-EDD4E556D656}"/>
              </a:ext>
            </a:extLst>
          </p:cNvPr>
          <p:cNvPicPr>
            <a:picLocks noChangeAspect="1"/>
          </p:cNvPicPr>
          <p:nvPr/>
        </p:nvPicPr>
        <p:blipFill>
          <a:blip r:embed="rId7"/>
          <a:srcRect t="19145"/>
          <a:stretch>
            <a:fillRect/>
          </a:stretch>
        </p:blipFill>
        <p:spPr>
          <a:xfrm>
            <a:off x="4563109" y="81499"/>
            <a:ext cx="3909950" cy="1780888"/>
          </a:xfrm>
          <a:prstGeom prst="rect">
            <a:avLst/>
          </a:prstGeom>
        </p:spPr>
      </p:pic>
    </p:spTree>
    <p:extLst>
      <p:ext uri="{BB962C8B-B14F-4D97-AF65-F5344CB8AC3E}">
        <p14:creationId xmlns:p14="http://schemas.microsoft.com/office/powerpoint/2010/main" val="6044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A56A-21BE-21D6-21FB-183650DEABAB}"/>
            </a:ext>
          </a:extLst>
        </p:cNvPr>
        <p:cNvGrpSpPr/>
        <p:nvPr/>
      </p:nvGrpSpPr>
      <p:grpSpPr>
        <a:xfrm>
          <a:off x="0" y="0"/>
          <a:ext cx="0" cy="0"/>
          <a:chOff x="0" y="0"/>
          <a:chExt cx="0" cy="0"/>
        </a:xfrm>
      </p:grpSpPr>
      <p:sp>
        <p:nvSpPr>
          <p:cNvPr id="4" name="AutoShape 4" descr="This may contain: a man sitting on a bench in the middle of a garden reading a book while looking down at his phone">
            <a:extLst>
              <a:ext uri="{FF2B5EF4-FFF2-40B4-BE49-F238E27FC236}">
                <a16:creationId xmlns:a16="http://schemas.microsoft.com/office/drawing/2014/main" id="{F21D77DD-521B-9D38-A417-091D67C535A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 name="Picture 9">
            <a:extLst>
              <a:ext uri="{FF2B5EF4-FFF2-40B4-BE49-F238E27FC236}">
                <a16:creationId xmlns:a16="http://schemas.microsoft.com/office/drawing/2014/main" id="{F2AC5A19-CB1E-7B1E-4F40-04AE0E4000C4}"/>
              </a:ext>
            </a:extLst>
          </p:cNvPr>
          <p:cNvPicPr>
            <a:picLocks noChangeAspect="1"/>
          </p:cNvPicPr>
          <p:nvPr/>
        </p:nvPicPr>
        <p:blipFill>
          <a:blip r:embed="rId3">
            <a:extLst>
              <a:ext uri="{28A0092B-C50C-407E-A947-70E740481C1C}">
                <a14:useLocalDpi xmlns:a14="http://schemas.microsoft.com/office/drawing/2010/main" val="0"/>
              </a:ext>
            </a:extLst>
          </a:blip>
          <a:srcRect l="19378" t="-542" r="39002" b="7813"/>
          <a:stretch>
            <a:fillRect/>
          </a:stretch>
        </p:blipFill>
        <p:spPr>
          <a:xfrm>
            <a:off x="53422" y="-722"/>
            <a:ext cx="4402827" cy="6851948"/>
          </a:xfrm>
          <a:prstGeom prst="rect">
            <a:avLst/>
          </a:prstGeom>
        </p:spPr>
      </p:pic>
      <p:pic>
        <p:nvPicPr>
          <p:cNvPr id="22" name="Picture 21">
            <a:extLst>
              <a:ext uri="{FF2B5EF4-FFF2-40B4-BE49-F238E27FC236}">
                <a16:creationId xmlns:a16="http://schemas.microsoft.com/office/drawing/2014/main" id="{1D85DB6C-1FEA-436F-C4FC-495B50E765AD}"/>
              </a:ext>
            </a:extLst>
          </p:cNvPr>
          <p:cNvPicPr>
            <a:picLocks noChangeAspect="1"/>
          </p:cNvPicPr>
          <p:nvPr/>
        </p:nvPicPr>
        <p:blipFill>
          <a:blip r:embed="rId4">
            <a:extLst>
              <a:ext uri="{28A0092B-C50C-407E-A947-70E740481C1C}">
                <a14:useLocalDpi xmlns:a14="http://schemas.microsoft.com/office/drawing/2010/main" val="0"/>
              </a:ext>
            </a:extLst>
          </a:blip>
          <a:srcRect l="4491" t="8390" r="4429" b="7717"/>
          <a:stretch>
            <a:fillRect/>
          </a:stretch>
        </p:blipFill>
        <p:spPr>
          <a:xfrm>
            <a:off x="4600941" y="2721747"/>
            <a:ext cx="7591059" cy="4116550"/>
          </a:xfrm>
          <a:prstGeom prst="rect">
            <a:avLst/>
          </a:prstGeom>
        </p:spPr>
      </p:pic>
      <p:pic>
        <p:nvPicPr>
          <p:cNvPr id="24" name="Picture 23">
            <a:extLst>
              <a:ext uri="{FF2B5EF4-FFF2-40B4-BE49-F238E27FC236}">
                <a16:creationId xmlns:a16="http://schemas.microsoft.com/office/drawing/2014/main" id="{A06DBB78-92EF-27F4-E12C-5E58EFB7C1DA}"/>
              </a:ext>
            </a:extLst>
          </p:cNvPr>
          <p:cNvPicPr>
            <a:picLocks noChangeAspect="1"/>
          </p:cNvPicPr>
          <p:nvPr/>
        </p:nvPicPr>
        <p:blipFill>
          <a:blip r:embed="rId5">
            <a:extLst>
              <a:ext uri="{28A0092B-C50C-407E-A947-70E740481C1C}">
                <a14:useLocalDpi xmlns:a14="http://schemas.microsoft.com/office/drawing/2010/main" val="0"/>
              </a:ext>
            </a:extLst>
          </a:blip>
          <a:srcRect l="16705" t="3364" r="20239" b="72239"/>
          <a:stretch>
            <a:fillRect/>
          </a:stretch>
        </p:blipFill>
        <p:spPr>
          <a:xfrm>
            <a:off x="8813074" y="2263481"/>
            <a:ext cx="3378925" cy="1848780"/>
          </a:xfrm>
          <a:prstGeom prst="rect">
            <a:avLst/>
          </a:prstGeom>
        </p:spPr>
      </p:pic>
      <p:sp>
        <p:nvSpPr>
          <p:cNvPr id="5" name="Content Placeholder 4">
            <a:extLst>
              <a:ext uri="{FF2B5EF4-FFF2-40B4-BE49-F238E27FC236}">
                <a16:creationId xmlns:a16="http://schemas.microsoft.com/office/drawing/2014/main" id="{0568E202-CF47-176A-2446-CAD112D5A7D6}"/>
              </a:ext>
            </a:extLst>
          </p:cNvPr>
          <p:cNvSpPr>
            <a:spLocks noGrp="1"/>
          </p:cNvSpPr>
          <p:nvPr>
            <p:ph idx="1"/>
          </p:nvPr>
        </p:nvSpPr>
        <p:spPr>
          <a:xfrm>
            <a:off x="4528594" y="129381"/>
            <a:ext cx="4273035" cy="2918086"/>
          </a:xfrm>
        </p:spPr>
        <p:txBody>
          <a:bodyPr>
            <a:normAutofit fontScale="77500" lnSpcReduction="20000"/>
          </a:bodyPr>
          <a:lstStyle/>
          <a:p>
            <a:pPr marL="0" indent="0">
              <a:buNone/>
            </a:pPr>
            <a:r>
              <a:rPr lang="en-US" i="1" u="sng" dirty="0"/>
              <a:t>Rainwater collection </a:t>
            </a:r>
            <a:r>
              <a:rPr lang="en-US" i="1" u="sng" dirty="0">
                <a:solidFill>
                  <a:schemeClr val="tx1"/>
                </a:solidFill>
              </a:rPr>
              <a:t>info:</a:t>
            </a:r>
          </a:p>
          <a:p>
            <a:pPr algn="just"/>
            <a:r>
              <a:rPr lang="en-US" sz="2200" dirty="0">
                <a:latin typeface="+mj-lt"/>
              </a:rPr>
              <a:t>The project collects rainwater from the existing parking area and the surrounding block, and directs it to newly created green islands. These green areas help improve the local climate and reduce heat. We also plan to use a </a:t>
            </a:r>
            <a:r>
              <a:rPr lang="en-US" sz="2200" dirty="0" err="1">
                <a:latin typeface="+mj-lt"/>
              </a:rPr>
              <a:t>Hydrorock</a:t>
            </a:r>
            <a:r>
              <a:rPr lang="en-US" sz="2200" dirty="0">
                <a:latin typeface="+mj-lt"/>
              </a:rPr>
              <a:t> system to store and use the water for irrigation. </a:t>
            </a:r>
          </a:p>
          <a:p>
            <a:r>
              <a:rPr lang="en-US" sz="2200" dirty="0">
                <a:latin typeface="+mj-lt"/>
              </a:rPr>
              <a:t>Rainwater will be collected from approximately 500 m² of roof area and 5,000 m² of parking and street surfaces, for a total of 5,500 m² (0.55 hectares).</a:t>
            </a:r>
          </a:p>
        </p:txBody>
      </p:sp>
      <p:pic>
        <p:nvPicPr>
          <p:cNvPr id="1027" name="Picture 3" descr="Tree-pit-7">
            <a:extLst>
              <a:ext uri="{FF2B5EF4-FFF2-40B4-BE49-F238E27FC236}">
                <a16:creationId xmlns:a16="http://schemas.microsoft.com/office/drawing/2014/main" id="{4AD00392-7ADD-BB8E-2FA9-D600B34342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3975" y="-722"/>
            <a:ext cx="3318024" cy="2209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307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5B2D5-DA85-4ADC-8EA8-E890AFED5CF1}"/>
              </a:ext>
            </a:extLst>
          </p:cNvPr>
          <p:cNvSpPr>
            <a:spLocks noGrp="1"/>
          </p:cNvSpPr>
          <p:nvPr>
            <p:ph type="title"/>
          </p:nvPr>
        </p:nvSpPr>
        <p:spPr/>
        <p:txBody>
          <a:bodyPr/>
          <a:lstStyle/>
          <a:p>
            <a:r>
              <a:rPr lang="en-US" b="1" i="1" u="sng" dirty="0"/>
              <a:t>Main lessons learnt</a:t>
            </a:r>
            <a:endParaRPr lang="et-EE" b="1" i="1" u="sng" dirty="0"/>
          </a:p>
        </p:txBody>
      </p:sp>
      <p:sp>
        <p:nvSpPr>
          <p:cNvPr id="3" name="Content Placeholder 2">
            <a:extLst>
              <a:ext uri="{FF2B5EF4-FFF2-40B4-BE49-F238E27FC236}">
                <a16:creationId xmlns:a16="http://schemas.microsoft.com/office/drawing/2014/main" id="{C4ACC6CE-FE99-4228-90E9-317DC479D076}"/>
              </a:ext>
            </a:extLst>
          </p:cNvPr>
          <p:cNvSpPr>
            <a:spLocks noGrp="1"/>
          </p:cNvSpPr>
          <p:nvPr>
            <p:ph idx="1"/>
          </p:nvPr>
        </p:nvSpPr>
        <p:spPr>
          <a:xfrm>
            <a:off x="838200" y="1690688"/>
            <a:ext cx="10833340" cy="4351338"/>
          </a:xfrm>
        </p:spPr>
        <p:txBody>
          <a:bodyPr>
            <a:normAutofit fontScale="92500" lnSpcReduction="10000"/>
          </a:bodyPr>
          <a:lstStyle/>
          <a:p>
            <a:r>
              <a:rPr lang="en-US" dirty="0"/>
              <a:t>What we would do differently if we would start over?</a:t>
            </a:r>
          </a:p>
          <a:p>
            <a:pPr>
              <a:buFontTx/>
              <a:buChar char="-"/>
            </a:pPr>
            <a:r>
              <a:rPr lang="en-US" i="1" dirty="0">
                <a:latin typeface="+mj-lt"/>
              </a:rPr>
              <a:t>Time management;</a:t>
            </a:r>
          </a:p>
          <a:p>
            <a:pPr>
              <a:buFontTx/>
              <a:buChar char="-"/>
            </a:pPr>
            <a:r>
              <a:rPr lang="en-US" i="1" dirty="0">
                <a:latin typeface="+mj-lt"/>
              </a:rPr>
              <a:t>We wouldn’t develop the construction project ourselves, but would sign a service agreement.</a:t>
            </a:r>
          </a:p>
          <a:p>
            <a:pPr>
              <a:buFontTx/>
              <a:buChar char="-"/>
            </a:pPr>
            <a:endParaRPr lang="en-US" dirty="0"/>
          </a:p>
          <a:p>
            <a:r>
              <a:rPr lang="en-US" dirty="0"/>
              <a:t>What you still don’t know, but would like to ask from other cities with experiences in NBS implementation?</a:t>
            </a:r>
          </a:p>
          <a:p>
            <a:r>
              <a:rPr lang="en-US" i="1" dirty="0">
                <a:latin typeface="+mj-lt"/>
              </a:rPr>
              <a:t>We would like to ask whether you have used sensors for monitoring in your projects. If yes, what do you measure and what types of sensors do you use?</a:t>
            </a:r>
          </a:p>
          <a:p>
            <a:r>
              <a:rPr lang="en-US" i="1" dirty="0">
                <a:latin typeface="+mj-lt"/>
              </a:rPr>
              <a:t>Would you have any recommendations for our project?</a:t>
            </a:r>
          </a:p>
          <a:p>
            <a:endParaRPr lang="en-US" dirty="0"/>
          </a:p>
          <a:p>
            <a:pPr marL="0" indent="0">
              <a:buNone/>
            </a:pPr>
            <a:endParaRPr lang="en-US" dirty="0"/>
          </a:p>
          <a:p>
            <a:endParaRPr lang="et-EE" dirty="0"/>
          </a:p>
        </p:txBody>
      </p:sp>
    </p:spTree>
    <p:extLst>
      <p:ext uri="{BB962C8B-B14F-4D97-AF65-F5344CB8AC3E}">
        <p14:creationId xmlns:p14="http://schemas.microsoft.com/office/powerpoint/2010/main" val="214674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551F72-60D7-5311-1620-AF3559788CA0}"/>
              </a:ext>
            </a:extLst>
          </p:cNvPr>
          <p:cNvPicPr>
            <a:picLocks noChangeAspect="1"/>
          </p:cNvPicPr>
          <p:nvPr/>
        </p:nvPicPr>
        <p:blipFill>
          <a:blip r:embed="rId2">
            <a:extLst>
              <a:ext uri="{28A0092B-C50C-407E-A947-70E740481C1C}">
                <a14:useLocalDpi xmlns:a14="http://schemas.microsoft.com/office/drawing/2010/main" val="0"/>
              </a:ext>
            </a:extLst>
          </a:blip>
          <a:srcRect t="14629"/>
          <a:stretch>
            <a:fillRect/>
          </a:stretch>
        </p:blipFill>
        <p:spPr>
          <a:xfrm>
            <a:off x="-7025" y="-84902"/>
            <a:ext cx="12199025" cy="6942902"/>
          </a:xfrm>
          <a:prstGeom prst="rect">
            <a:avLst/>
          </a:prstGeom>
        </p:spPr>
      </p:pic>
      <p:sp>
        <p:nvSpPr>
          <p:cNvPr id="9" name="Title 1">
            <a:extLst>
              <a:ext uri="{FF2B5EF4-FFF2-40B4-BE49-F238E27FC236}">
                <a16:creationId xmlns:a16="http://schemas.microsoft.com/office/drawing/2014/main" id="{44C9E712-35D4-36A0-798E-A1247AA80B4F}"/>
              </a:ext>
            </a:extLst>
          </p:cNvPr>
          <p:cNvSpPr txBox="1">
            <a:spLocks/>
          </p:cNvSpPr>
          <p:nvPr/>
        </p:nvSpPr>
        <p:spPr>
          <a:xfrm>
            <a:off x="1547624" y="2917296"/>
            <a:ext cx="9089725" cy="938506"/>
          </a:xfrm>
          <a:prstGeom prst="rect">
            <a:avLst/>
          </a:prstGeom>
          <a:solidFill>
            <a:srgbClr val="B19776">
              <a:alpha val="50196"/>
            </a:srgb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effectLst>
                  <a:outerShdw blurRad="38100" dist="38100" dir="2700000" algn="tl">
                    <a:srgbClr val="000000">
                      <a:alpha val="43137"/>
                    </a:srgbClr>
                  </a:outerShdw>
                </a:effectLst>
              </a:rPr>
              <a:t>Thank you for your attention!</a:t>
            </a:r>
            <a:endParaRPr lang="et-EE" sz="6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1616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4ED33F4D52E8449792E30B813F96B1" ma:contentTypeVersion="20" ma:contentTypeDescription="Create a new document." ma:contentTypeScope="" ma:versionID="2838623750c33e12dad93115472f696b">
  <xsd:schema xmlns:xsd="http://www.w3.org/2001/XMLSchema" xmlns:xs="http://www.w3.org/2001/XMLSchema" xmlns:p="http://schemas.microsoft.com/office/2006/metadata/properties" xmlns:ns2="f47be7a3-40cc-4861-8e6b-091a64e0af57" xmlns:ns3="3b4424a6-f96a-41cb-9e0a-1d973301d14f" targetNamespace="http://schemas.microsoft.com/office/2006/metadata/properties" ma:root="true" ma:fieldsID="318cc6d3ebfcd5817eadb2c70f4217fd" ns2:_="" ns3:_="">
    <xsd:import namespace="f47be7a3-40cc-4861-8e6b-091a64e0af57"/>
    <xsd:import namespace="3b4424a6-f96a-41cb-9e0a-1d973301d1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MediaServiceDateTaken" minOccurs="0"/>
                <xsd:element ref="ns2:lcf76f155ced4ddcb4097134ff3c332f" minOccurs="0"/>
                <xsd:element ref="ns2:MediaLengthInSecond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be7a3-40cc-4861-8e6b-091a64e0af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dd6dffa-87bb-4f6b-a805-2c3e44b255f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4424a6-f96a-41cb-9e0a-1d973301d14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0893e7b-de3c-44ed-8702-21bd4b8bb392}" ma:internalName="TaxCatchAll" ma:showField="CatchAllData" ma:web="3b4424a6-f96a-41cb-9e0a-1d973301d1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7be7a3-40cc-4861-8e6b-091a64e0af57">
      <Terms xmlns="http://schemas.microsoft.com/office/infopath/2007/PartnerControls"/>
    </lcf76f155ced4ddcb4097134ff3c332f>
    <TaxCatchAll xmlns="3b4424a6-f96a-41cb-9e0a-1d973301d14f" xsi:nil="true"/>
  </documentManagement>
</p:properties>
</file>

<file path=customXml/itemProps1.xml><?xml version="1.0" encoding="utf-8"?>
<ds:datastoreItem xmlns:ds="http://schemas.openxmlformats.org/officeDocument/2006/customXml" ds:itemID="{38F87C0F-802F-4677-82A5-A6F48CE05894}"/>
</file>

<file path=customXml/itemProps2.xml><?xml version="1.0" encoding="utf-8"?>
<ds:datastoreItem xmlns:ds="http://schemas.openxmlformats.org/officeDocument/2006/customXml" ds:itemID="{4F149934-DB5E-49C4-BE4C-16B5B5E78F7B}"/>
</file>

<file path=customXml/itemProps3.xml><?xml version="1.0" encoding="utf-8"?>
<ds:datastoreItem xmlns:ds="http://schemas.openxmlformats.org/officeDocument/2006/customXml" ds:itemID="{4B9A9A16-EEE4-488B-B6A1-9259437886E7}"/>
</file>

<file path=docProps/app.xml><?xml version="1.0" encoding="utf-8"?>
<Properties xmlns="http://schemas.openxmlformats.org/officeDocument/2006/extended-properties" xmlns:vt="http://schemas.openxmlformats.org/officeDocument/2006/docPropsVTypes">
  <TotalTime>9546</TotalTime>
  <Words>660</Words>
  <Application>Microsoft Office PowerPoint</Application>
  <PresentationFormat>Widescreen</PresentationFormat>
  <Paragraphs>39</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Cēsu Street 4, Valmiera, Latvia</vt:lpstr>
      <vt:lpstr>Current situation </vt:lpstr>
      <vt:lpstr>PowerPoint Presentation</vt:lpstr>
      <vt:lpstr>PowerPoint Presentation</vt:lpstr>
      <vt:lpstr>Main lessons learnt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Murel Truu</dc:creator>
  <cp:lastModifiedBy>Agnese Vasiļjeva</cp:lastModifiedBy>
  <cp:revision>14</cp:revision>
  <dcterms:created xsi:type="dcterms:W3CDTF">2026-03-09T08:39:19Z</dcterms:created>
  <dcterms:modified xsi:type="dcterms:W3CDTF">2026-03-23T12:31:51Z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0x010100474ED33F4D52E8449792E30B813F96B1</vt:lpwstr>
  </property>
</Properties>
</file>